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6"/>
  </p:notesMasterIdLst>
  <p:sldIdLst>
    <p:sldId id="420" r:id="rId2"/>
    <p:sldId id="344" r:id="rId3"/>
    <p:sldId id="345" r:id="rId4"/>
    <p:sldId id="346" r:id="rId5"/>
    <p:sldId id="347" r:id="rId6"/>
    <p:sldId id="348" r:id="rId7"/>
    <p:sldId id="349" r:id="rId8"/>
    <p:sldId id="350" r:id="rId9"/>
    <p:sldId id="352" r:id="rId10"/>
    <p:sldId id="353" r:id="rId11"/>
    <p:sldId id="354" r:id="rId12"/>
    <p:sldId id="355" r:id="rId13"/>
    <p:sldId id="356" r:id="rId14"/>
    <p:sldId id="357" r:id="rId15"/>
    <p:sldId id="358" r:id="rId16"/>
    <p:sldId id="359" r:id="rId17"/>
    <p:sldId id="360" r:id="rId18"/>
    <p:sldId id="361" r:id="rId19"/>
    <p:sldId id="362" r:id="rId20"/>
    <p:sldId id="363" r:id="rId21"/>
    <p:sldId id="364" r:id="rId22"/>
    <p:sldId id="365" r:id="rId23"/>
    <p:sldId id="366" r:id="rId24"/>
    <p:sldId id="367" r:id="rId25"/>
    <p:sldId id="368" r:id="rId26"/>
    <p:sldId id="369" r:id="rId27"/>
    <p:sldId id="371" r:id="rId28"/>
    <p:sldId id="372" r:id="rId29"/>
    <p:sldId id="373" r:id="rId30"/>
    <p:sldId id="374" r:id="rId31"/>
    <p:sldId id="375" r:id="rId32"/>
    <p:sldId id="376" r:id="rId33"/>
    <p:sldId id="377" r:id="rId34"/>
    <p:sldId id="378" r:id="rId35"/>
    <p:sldId id="379" r:id="rId36"/>
    <p:sldId id="380" r:id="rId37"/>
    <p:sldId id="381" r:id="rId38"/>
    <p:sldId id="382" r:id="rId39"/>
    <p:sldId id="383" r:id="rId40"/>
    <p:sldId id="384" r:id="rId41"/>
    <p:sldId id="385" r:id="rId42"/>
    <p:sldId id="386" r:id="rId43"/>
    <p:sldId id="387" r:id="rId44"/>
    <p:sldId id="388" r:id="rId45"/>
    <p:sldId id="389" r:id="rId46"/>
    <p:sldId id="390" r:id="rId47"/>
    <p:sldId id="391" r:id="rId48"/>
    <p:sldId id="392" r:id="rId49"/>
    <p:sldId id="393" r:id="rId50"/>
    <p:sldId id="394" r:id="rId51"/>
    <p:sldId id="395" r:id="rId52"/>
    <p:sldId id="396" r:id="rId53"/>
    <p:sldId id="397" r:id="rId54"/>
    <p:sldId id="398" r:id="rId55"/>
    <p:sldId id="399" r:id="rId56"/>
    <p:sldId id="400" r:id="rId57"/>
    <p:sldId id="401" r:id="rId58"/>
    <p:sldId id="402" r:id="rId59"/>
    <p:sldId id="403" r:id="rId60"/>
    <p:sldId id="404" r:id="rId61"/>
    <p:sldId id="405" r:id="rId62"/>
    <p:sldId id="406" r:id="rId63"/>
    <p:sldId id="407" r:id="rId64"/>
    <p:sldId id="408" r:id="rId65"/>
    <p:sldId id="409" r:id="rId66"/>
    <p:sldId id="410" r:id="rId67"/>
    <p:sldId id="411" r:id="rId68"/>
    <p:sldId id="412" r:id="rId69"/>
    <p:sldId id="413" r:id="rId70"/>
    <p:sldId id="414" r:id="rId71"/>
    <p:sldId id="415" r:id="rId72"/>
    <p:sldId id="416" r:id="rId73"/>
    <p:sldId id="342" r:id="rId74"/>
    <p:sldId id="343" r:id="rId75"/>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FFFF"/>
    <a:srgbClr val="660066"/>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p:cViewPr>
        <p:scale>
          <a:sx n="100" d="100"/>
          <a:sy n="100" d="100"/>
        </p:scale>
        <p:origin x="-792" y="-216"/>
      </p:cViewPr>
      <p:guideLst>
        <p:guide orient="horz" pos="2160"/>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2023-8-26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8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lvl1pPr>
              <a:defRPr sz="2800"/>
            </a:lvl1pPr>
          </a:lstStyle>
          <a:p>
            <a:fld id="{419C67D8-3E43-4364-A6C9-6E7FE31DF974}" type="datetimeFigureOut">
              <a:rPr lang="zh-CN" altLang="en-US" smtClean="0"/>
              <a:pPr/>
              <a:t>2023-8-26</a:t>
            </a:fld>
            <a:endParaRPr lang="zh-CN" altLang="en-US"/>
          </a:p>
        </p:txBody>
      </p:sp>
      <p:sp>
        <p:nvSpPr>
          <p:cNvPr id="5" name="页脚占位符 4"/>
          <p:cNvSpPr>
            <a:spLocks noGrp="1"/>
          </p:cNvSpPr>
          <p:nvPr>
            <p:ph type="ftr" sz="quarter" idx="11"/>
          </p:nvPr>
        </p:nvSpPr>
        <p:spPr/>
        <p:txBody>
          <a:bodyPr/>
          <a:lstStyle>
            <a:lvl1pPr>
              <a:defRPr sz="2800"/>
            </a:lvl1pPr>
          </a:lstStyle>
          <a:p>
            <a:endParaRPr lang="zh-CN" altLang="en-US"/>
          </a:p>
        </p:txBody>
      </p:sp>
      <p:sp>
        <p:nvSpPr>
          <p:cNvPr id="6" name="灯片编号占位符 5"/>
          <p:cNvSpPr>
            <a:spLocks noGrp="1"/>
          </p:cNvSpPr>
          <p:nvPr>
            <p:ph type="sldNum" sz="quarter" idx="12"/>
          </p:nvPr>
        </p:nvSpPr>
        <p:spPr/>
        <p:txBody>
          <a:bodyPr/>
          <a:lstStyle>
            <a:lvl1pPr>
              <a:defRPr sz="2800"/>
            </a:lvl1pPr>
          </a:lstStyle>
          <a:p>
            <a:fld id="{6D10DAA2-2DF8-4DCF-A16B-ACF706C6B37F}" type="slidenum">
              <a:rPr lang="zh-CN" altLang="en-US" smtClean="0"/>
              <a:pPr/>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2023-8-26</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18.xml"/><Relationship Id="rId2" Type="http://schemas.openxmlformats.org/officeDocument/2006/relationships/slide" Target="slide2.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23ZZXKCBXE2-9.TIF"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2023zzxkcb2-46.TIF"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23ZZXKCBXE2-10.TIF" TargetMode="External"/><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23ZZBJGKT-7.TIF" TargetMode="External"/><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hyperlink" Target="../../&#35838;&#26102;&#36319;&#36394;&#26816;&#27979;word&#25991;&#20214;/&#26694;&#39064;&#36319;&#36394;&#26816;&#27979;&#65288;&#20845;&#65289;%20&#25512;&#21160;&#39640;&#36136;&#37327;&#21457;&#23637;.DOC" TargetMode="Externa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image" Target="../media/image5.ti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a:hlinkClick r:id="rId2" action="ppaction://hlinksldjump"/>
          </p:cNvPr>
          <p:cNvSpPr/>
          <p:nvPr/>
        </p:nvSpPr>
        <p:spPr>
          <a:xfrm>
            <a:off x="3001243" y="2492896"/>
            <a:ext cx="8237462" cy="1477328"/>
          </a:xfrm>
          <a:prstGeom prst="rect">
            <a:avLst/>
          </a:prstGeom>
        </p:spPr>
        <p:txBody>
          <a:bodyPr wrap="square">
            <a:spAutoFit/>
          </a:bodyPr>
          <a:lstStyle/>
          <a:p>
            <a:pPr>
              <a:lnSpc>
                <a:spcPct val="150000"/>
              </a:lnSpc>
            </a:pPr>
            <a:r>
              <a:rPr lang="zh-CN" altLang="en-US" sz="3000" b="1" kern="100" dirty="0" smtClean="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目题逐解</a:t>
            </a:r>
            <a:r>
              <a:rPr lang="en-US" altLang="zh-CN" sz="3000" b="1" kern="100" dirty="0" smtClean="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3000" b="1" kern="100" dirty="0" smtClean="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一</a:t>
            </a:r>
            <a:r>
              <a:rPr lang="en-US" altLang="zh-CN" sz="3000" b="1" kern="100" dirty="0" smtClean="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30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全面建设社会主义现代化国</a:t>
            </a:r>
            <a:r>
              <a:rPr lang="zh-CN" altLang="en-US" sz="3000" b="1" kern="100" dirty="0" smtClean="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家</a:t>
            </a:r>
            <a:endParaRPr lang="en-US" altLang="zh-CN" sz="3000" b="1" kern="100" dirty="0" smtClean="0">
              <a:solidFill>
                <a:schemeClr val="accent2">
                  <a:lumMod val="75000"/>
                </a:schemeClr>
              </a:solidFill>
              <a:latin typeface="方正细黑一简体" panose="03000509000000000000" pitchFamily="65" charset="-122"/>
              <a:ea typeface="方正细黑一简体" panose="03000509000000000000" pitchFamily="65" charset="-122"/>
              <a:cs typeface="Times New Roman"/>
            </a:endParaRPr>
          </a:p>
          <a:p>
            <a:pPr>
              <a:lnSpc>
                <a:spcPct val="150000"/>
              </a:lnSpc>
            </a:pPr>
            <a:r>
              <a:rPr lang="en-US" altLang="zh-CN" sz="30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 </a:t>
            </a:r>
            <a:r>
              <a:rPr lang="en-US" altLang="zh-CN" sz="3000" b="1" kern="100" dirty="0" smtClean="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                          </a:t>
            </a:r>
            <a:r>
              <a:rPr lang="zh-CN" altLang="en-US" sz="3000" b="1" kern="100" dirty="0" smtClean="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的</a:t>
            </a:r>
            <a:r>
              <a:rPr lang="zh-CN" altLang="en-US" sz="30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首要任务</a:t>
            </a:r>
          </a:p>
        </p:txBody>
      </p:sp>
      <p:grpSp>
        <p:nvGrpSpPr>
          <p:cNvPr id="7" name="组合 6"/>
          <p:cNvGrpSpPr/>
          <p:nvPr/>
        </p:nvGrpSpPr>
        <p:grpSpPr>
          <a:xfrm>
            <a:off x="819320" y="1583805"/>
            <a:ext cx="1368152" cy="4509491"/>
            <a:chOff x="1875341" y="1435514"/>
            <a:chExt cx="1145244" cy="3774776"/>
          </a:xfrm>
          <a:solidFill>
            <a:schemeClr val="bg2">
              <a:lumMod val="75000"/>
            </a:schemeClr>
          </a:solidFill>
        </p:grpSpPr>
        <p:grpSp>
          <p:nvGrpSpPr>
            <p:cNvPr id="8" name="Group 1"/>
            <p:cNvGrpSpPr/>
            <p:nvPr/>
          </p:nvGrpSpPr>
          <p:grpSpPr>
            <a:xfrm>
              <a:off x="1875341" y="1435514"/>
              <a:ext cx="1145243" cy="790786"/>
              <a:chOff x="1668087" y="1131991"/>
              <a:chExt cx="1145243" cy="790786"/>
            </a:xfrm>
            <a:grpFill/>
          </p:grpSpPr>
          <p:sp>
            <p:nvSpPr>
              <p:cNvPr id="17" name="Freeform 27"/>
              <p:cNvSpPr/>
              <p:nvPr/>
            </p:nvSpPr>
            <p:spPr bwMode="auto">
              <a:xfrm rot="16200000">
                <a:off x="1845316" y="954762"/>
                <a:ext cx="790786" cy="1145243"/>
              </a:xfrm>
              <a:custGeom>
                <a:avLst/>
                <a:gdLst>
                  <a:gd name="T0" fmla="*/ 0 w 482"/>
                  <a:gd name="T1" fmla="*/ 0 h 696"/>
                  <a:gd name="T2" fmla="*/ 0 w 482"/>
                  <a:gd name="T3" fmla="*/ 223 h 696"/>
                  <a:gd name="T4" fmla="*/ 0 w 482"/>
                  <a:gd name="T5" fmla="*/ 223 h 696"/>
                  <a:gd name="T6" fmla="*/ 125 w 482"/>
                  <a:gd name="T7" fmla="*/ 348 h 696"/>
                  <a:gd name="T8" fmla="*/ 0 w 482"/>
                  <a:gd name="T9" fmla="*/ 473 h 696"/>
                  <a:gd name="T10" fmla="*/ 0 w 482"/>
                  <a:gd name="T11" fmla="*/ 473 h 696"/>
                  <a:gd name="T12" fmla="*/ 0 w 482"/>
                  <a:gd name="T13" fmla="*/ 696 h 696"/>
                  <a:gd name="T14" fmla="*/ 388 w 482"/>
                  <a:gd name="T15" fmla="*/ 441 h 696"/>
                  <a:gd name="T16" fmla="*/ 482 w 482"/>
                  <a:gd name="T17" fmla="*/ 348 h 696"/>
                  <a:gd name="T18" fmla="*/ 388 w 482"/>
                  <a:gd name="T19" fmla="*/ 255 h 696"/>
                  <a:gd name="T20" fmla="*/ 0 w 482"/>
                  <a:gd name="T21"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2"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0" y="696"/>
                      <a:pt x="380" y="441"/>
                      <a:pt x="388" y="441"/>
                    </a:cubicBezTo>
                    <a:cubicBezTo>
                      <a:pt x="440" y="441"/>
                      <a:pt x="482" y="400"/>
                      <a:pt x="482" y="348"/>
                    </a:cubicBezTo>
                    <a:cubicBezTo>
                      <a:pt x="482" y="296"/>
                      <a:pt x="440" y="255"/>
                      <a:pt x="388" y="255"/>
                    </a:cubicBezTo>
                    <a:cubicBezTo>
                      <a:pt x="380" y="255"/>
                      <a:pt x="0" y="0"/>
                      <a:pt x="0" y="0"/>
                    </a:cubicBez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b="1">
                  <a:solidFill>
                    <a:schemeClr val="bg1"/>
                  </a:solidFill>
                  <a:latin typeface="思源宋体 CN" panose="02020400000000000000" pitchFamily="18" charset="-122"/>
                  <a:ea typeface="思源宋体 CN" panose="02020400000000000000" pitchFamily="18" charset="-122"/>
                </a:endParaRPr>
              </a:p>
            </p:txBody>
          </p:sp>
          <p:sp>
            <p:nvSpPr>
              <p:cNvPr id="18" name="Freeform 28"/>
              <p:cNvSpPr/>
              <p:nvPr/>
            </p:nvSpPr>
            <p:spPr bwMode="auto">
              <a:xfrm rot="16200000">
                <a:off x="2135239" y="1083831"/>
                <a:ext cx="209977" cy="306297"/>
              </a:xfrm>
              <a:custGeom>
                <a:avLst/>
                <a:gdLst>
                  <a:gd name="T0" fmla="*/ 34 w 128"/>
                  <a:gd name="T1" fmla="*/ 186 h 186"/>
                  <a:gd name="T2" fmla="*/ 128 w 128"/>
                  <a:gd name="T3" fmla="*/ 93 h 186"/>
                  <a:gd name="T4" fmla="*/ 34 w 128"/>
                  <a:gd name="T5" fmla="*/ 0 h 186"/>
                  <a:gd name="T6" fmla="*/ 0 w 128"/>
                  <a:gd name="T7" fmla="*/ 93 h 186"/>
                  <a:gd name="T8" fmla="*/ 34 w 128"/>
                  <a:gd name="T9" fmla="*/ 186 h 186"/>
                </a:gdLst>
                <a:ahLst/>
                <a:cxnLst>
                  <a:cxn ang="0">
                    <a:pos x="T0" y="T1"/>
                  </a:cxn>
                  <a:cxn ang="0">
                    <a:pos x="T2" y="T3"/>
                  </a:cxn>
                  <a:cxn ang="0">
                    <a:pos x="T4" y="T5"/>
                  </a:cxn>
                  <a:cxn ang="0">
                    <a:pos x="T6" y="T7"/>
                  </a:cxn>
                  <a:cxn ang="0">
                    <a:pos x="T8" y="T9"/>
                  </a:cxn>
                </a:cxnLst>
                <a:rect l="0" t="0" r="r" b="b"/>
                <a:pathLst>
                  <a:path w="128" h="186">
                    <a:moveTo>
                      <a:pt x="34" y="186"/>
                    </a:moveTo>
                    <a:cubicBezTo>
                      <a:pt x="86" y="186"/>
                      <a:pt x="128" y="145"/>
                      <a:pt x="128" y="93"/>
                    </a:cubicBezTo>
                    <a:cubicBezTo>
                      <a:pt x="128" y="41"/>
                      <a:pt x="86" y="0"/>
                      <a:pt x="34" y="0"/>
                    </a:cubicBezTo>
                    <a:cubicBezTo>
                      <a:pt x="30" y="0"/>
                      <a:pt x="0" y="46"/>
                      <a:pt x="0" y="93"/>
                    </a:cubicBezTo>
                    <a:cubicBezTo>
                      <a:pt x="0" y="140"/>
                      <a:pt x="30" y="186"/>
                      <a:pt x="34" y="186"/>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b="1">
                  <a:solidFill>
                    <a:schemeClr val="bg1"/>
                  </a:solidFill>
                  <a:latin typeface="思源宋体 CN" panose="02020400000000000000" pitchFamily="18" charset="-122"/>
                  <a:ea typeface="思源宋体 CN" panose="02020400000000000000" pitchFamily="18" charset="-122"/>
                </a:endParaRPr>
              </a:p>
            </p:txBody>
          </p:sp>
        </p:grpSp>
        <p:sp>
          <p:nvSpPr>
            <p:cNvPr id="9" name="Freeform 26"/>
            <p:cNvSpPr/>
            <p:nvPr/>
          </p:nvSpPr>
          <p:spPr bwMode="auto">
            <a:xfrm rot="16200000">
              <a:off x="1876305" y="2072188"/>
              <a:ext cx="1143317"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79 w 697"/>
                <a:gd name="T15" fmla="*/ 696 h 696"/>
                <a:gd name="T16" fmla="*/ 579 w 697"/>
                <a:gd name="T17" fmla="*/ 438 h 696"/>
                <a:gd name="T18" fmla="*/ 603 w 697"/>
                <a:gd name="T19" fmla="*/ 441 h 696"/>
                <a:gd name="T20" fmla="*/ 697 w 697"/>
                <a:gd name="T21" fmla="*/ 348 h 696"/>
                <a:gd name="T22" fmla="*/ 603 w 697"/>
                <a:gd name="T23" fmla="*/ 255 h 696"/>
                <a:gd name="T24" fmla="*/ 579 w 697"/>
                <a:gd name="T25" fmla="*/ 258 h 696"/>
                <a:gd name="T26" fmla="*/ 579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79" y="696"/>
                    <a:pt x="579" y="696"/>
                    <a:pt x="579" y="696"/>
                  </a:cubicBezTo>
                  <a:cubicBezTo>
                    <a:pt x="579" y="438"/>
                    <a:pt x="579" y="438"/>
                    <a:pt x="579" y="438"/>
                  </a:cubicBezTo>
                  <a:cubicBezTo>
                    <a:pt x="587" y="440"/>
                    <a:pt x="595" y="441"/>
                    <a:pt x="603" y="441"/>
                  </a:cubicBezTo>
                  <a:cubicBezTo>
                    <a:pt x="655" y="441"/>
                    <a:pt x="697" y="400"/>
                    <a:pt x="697" y="348"/>
                  </a:cubicBezTo>
                  <a:cubicBezTo>
                    <a:pt x="697" y="296"/>
                    <a:pt x="655" y="255"/>
                    <a:pt x="603" y="255"/>
                  </a:cubicBezTo>
                  <a:cubicBezTo>
                    <a:pt x="595" y="255"/>
                    <a:pt x="587" y="256"/>
                    <a:pt x="579" y="258"/>
                  </a:cubicBezTo>
                  <a:cubicBezTo>
                    <a:pt x="579" y="0"/>
                    <a:pt x="579" y="0"/>
                    <a:pt x="579" y="0"/>
                  </a:cubicBezTo>
                  <a:lnTo>
                    <a:pt x="0" y="0"/>
                  </a:lnTo>
                  <a:close/>
                </a:path>
              </a:pathLst>
            </a:custGeom>
            <a:solidFill>
              <a:schemeClr val="bg2">
                <a:lumMod val="75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sp>
          <p:nvSpPr>
            <p:cNvPr id="10" name="TextBox 9"/>
            <p:cNvSpPr txBox="1"/>
            <p:nvPr/>
          </p:nvSpPr>
          <p:spPr>
            <a:xfrm>
              <a:off x="2178324" y="2350023"/>
              <a:ext cx="538312" cy="489485"/>
            </a:xfrm>
            <a:prstGeom prst="rect">
              <a:avLst/>
            </a:prstGeom>
            <a:solidFill>
              <a:schemeClr val="bg2">
                <a:lumMod val="50000"/>
              </a:schemeClr>
            </a:solidFill>
          </p:spPr>
          <p:txBody>
            <a:bodyPr wrap="none" lIns="91422" tIns="45711" rIns="91422" bIns="45711" rtlCol="0">
              <a:spAutoFit/>
            </a:bodyPr>
            <a:lstStyle/>
            <a:p>
              <a:pPr algn="ctr"/>
              <a:r>
                <a:rPr lang="en-US"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rPr>
                <a:t>01</a:t>
              </a:r>
              <a:endParaRPr lang="id-ID"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endParaRPr>
            </a:p>
          </p:txBody>
        </p:sp>
        <p:sp>
          <p:nvSpPr>
            <p:cNvPr id="11" name="Freeform 25"/>
            <p:cNvSpPr/>
            <p:nvPr/>
          </p:nvSpPr>
          <p:spPr bwMode="auto">
            <a:xfrm rot="16200000">
              <a:off x="1876305" y="3069099"/>
              <a:ext cx="1143317"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79 w 697"/>
                <a:gd name="T15" fmla="*/ 696 h 696"/>
                <a:gd name="T16" fmla="*/ 579 w 697"/>
                <a:gd name="T17" fmla="*/ 438 h 696"/>
                <a:gd name="T18" fmla="*/ 603 w 697"/>
                <a:gd name="T19" fmla="*/ 441 h 696"/>
                <a:gd name="T20" fmla="*/ 697 w 697"/>
                <a:gd name="T21" fmla="*/ 348 h 696"/>
                <a:gd name="T22" fmla="*/ 603 w 697"/>
                <a:gd name="T23" fmla="*/ 255 h 696"/>
                <a:gd name="T24" fmla="*/ 579 w 697"/>
                <a:gd name="T25" fmla="*/ 258 h 696"/>
                <a:gd name="T26" fmla="*/ 579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79" y="696"/>
                    <a:pt x="579" y="696"/>
                    <a:pt x="579" y="696"/>
                  </a:cubicBezTo>
                  <a:cubicBezTo>
                    <a:pt x="579" y="438"/>
                    <a:pt x="579" y="438"/>
                    <a:pt x="579" y="438"/>
                  </a:cubicBezTo>
                  <a:cubicBezTo>
                    <a:pt x="587" y="440"/>
                    <a:pt x="595" y="441"/>
                    <a:pt x="603" y="441"/>
                  </a:cubicBezTo>
                  <a:cubicBezTo>
                    <a:pt x="655" y="441"/>
                    <a:pt x="697" y="400"/>
                    <a:pt x="697" y="348"/>
                  </a:cubicBezTo>
                  <a:cubicBezTo>
                    <a:pt x="697" y="296"/>
                    <a:pt x="655" y="255"/>
                    <a:pt x="603" y="255"/>
                  </a:cubicBezTo>
                  <a:cubicBezTo>
                    <a:pt x="595" y="255"/>
                    <a:pt x="587" y="256"/>
                    <a:pt x="579" y="258"/>
                  </a:cubicBezTo>
                  <a:cubicBezTo>
                    <a:pt x="579" y="0"/>
                    <a:pt x="579" y="0"/>
                    <a:pt x="579" y="0"/>
                  </a:cubicBezTo>
                  <a:lnTo>
                    <a:pt x="0" y="0"/>
                  </a:lnTo>
                  <a:close/>
                </a:path>
              </a:pathLst>
            </a:custGeom>
            <a:solidFill>
              <a:schemeClr val="accent3">
                <a:lumMod val="60000"/>
                <a:lumOff val="40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sp>
          <p:nvSpPr>
            <p:cNvPr id="12" name="TextBox 13"/>
            <p:cNvSpPr txBox="1"/>
            <p:nvPr/>
          </p:nvSpPr>
          <p:spPr>
            <a:xfrm>
              <a:off x="2178324" y="3455009"/>
              <a:ext cx="538312" cy="489485"/>
            </a:xfrm>
            <a:prstGeom prst="rect">
              <a:avLst/>
            </a:prstGeom>
            <a:solidFill>
              <a:schemeClr val="accent3">
                <a:lumMod val="50000"/>
              </a:schemeClr>
            </a:solidFill>
          </p:spPr>
          <p:txBody>
            <a:bodyPr wrap="none" lIns="91422" tIns="45711" rIns="91422" bIns="45711" rtlCol="0">
              <a:spAutoFit/>
            </a:bodyPr>
            <a:lstStyle/>
            <a:p>
              <a:pPr algn="ctr"/>
              <a:r>
                <a:rPr lang="en-US"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rPr>
                <a:t>02</a:t>
              </a:r>
              <a:endParaRPr lang="id-ID"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endParaRPr>
            </a:p>
          </p:txBody>
        </p:sp>
        <p:sp>
          <p:nvSpPr>
            <p:cNvPr id="13" name="Freeform 24"/>
            <p:cNvSpPr/>
            <p:nvPr/>
          </p:nvSpPr>
          <p:spPr bwMode="auto">
            <a:xfrm rot="16200000">
              <a:off x="1876786" y="4066491"/>
              <a:ext cx="1142354"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80 w 697"/>
                <a:gd name="T15" fmla="*/ 696 h 696"/>
                <a:gd name="T16" fmla="*/ 580 w 697"/>
                <a:gd name="T17" fmla="*/ 438 h 696"/>
                <a:gd name="T18" fmla="*/ 604 w 697"/>
                <a:gd name="T19" fmla="*/ 441 h 696"/>
                <a:gd name="T20" fmla="*/ 697 w 697"/>
                <a:gd name="T21" fmla="*/ 348 h 696"/>
                <a:gd name="T22" fmla="*/ 604 w 697"/>
                <a:gd name="T23" fmla="*/ 255 h 696"/>
                <a:gd name="T24" fmla="*/ 580 w 697"/>
                <a:gd name="T25" fmla="*/ 258 h 696"/>
                <a:gd name="T26" fmla="*/ 580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80" y="696"/>
                    <a:pt x="580" y="696"/>
                    <a:pt x="580" y="696"/>
                  </a:cubicBezTo>
                  <a:cubicBezTo>
                    <a:pt x="580" y="438"/>
                    <a:pt x="580" y="438"/>
                    <a:pt x="580" y="438"/>
                  </a:cubicBezTo>
                  <a:cubicBezTo>
                    <a:pt x="587" y="440"/>
                    <a:pt x="595" y="441"/>
                    <a:pt x="604" y="441"/>
                  </a:cubicBezTo>
                  <a:cubicBezTo>
                    <a:pt x="655" y="441"/>
                    <a:pt x="697" y="400"/>
                    <a:pt x="697" y="348"/>
                  </a:cubicBezTo>
                  <a:cubicBezTo>
                    <a:pt x="697" y="296"/>
                    <a:pt x="655" y="255"/>
                    <a:pt x="604" y="255"/>
                  </a:cubicBezTo>
                  <a:cubicBezTo>
                    <a:pt x="595" y="255"/>
                    <a:pt x="587" y="256"/>
                    <a:pt x="580" y="258"/>
                  </a:cubicBezTo>
                  <a:cubicBezTo>
                    <a:pt x="580" y="0"/>
                    <a:pt x="580" y="0"/>
                    <a:pt x="580" y="0"/>
                  </a:cubicBezTo>
                  <a:lnTo>
                    <a:pt x="0" y="0"/>
                  </a:lnTo>
                  <a:close/>
                </a:path>
              </a:pathLst>
            </a:custGeom>
            <a:solidFill>
              <a:schemeClr val="bg1">
                <a:lumMod val="75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grpSp>
      <p:cxnSp>
        <p:nvCxnSpPr>
          <p:cNvPr id="21" name="直接连接符 20"/>
          <p:cNvCxnSpPr/>
          <p:nvPr/>
        </p:nvCxnSpPr>
        <p:spPr>
          <a:xfrm>
            <a:off x="3073251" y="3861048"/>
            <a:ext cx="792088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3073251" y="4797152"/>
            <a:ext cx="792088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矩形 24">
            <a:hlinkClick r:id="rId3" action="ppaction://hlinksldjump"/>
          </p:cNvPr>
          <p:cNvSpPr/>
          <p:nvPr/>
        </p:nvSpPr>
        <p:spPr>
          <a:xfrm>
            <a:off x="3637955" y="4238088"/>
            <a:ext cx="5811207" cy="553998"/>
          </a:xfrm>
          <a:prstGeom prst="rect">
            <a:avLst/>
          </a:prstGeom>
        </p:spPr>
        <p:txBody>
          <a:bodyPr wrap="none">
            <a:spAutoFit/>
          </a:bodyPr>
          <a:lstStyle/>
          <a:p>
            <a:pPr lvl="0" algn="ctr">
              <a:tabLst>
                <a:tab pos="2430780" algn="l"/>
                <a:tab pos="5311140" algn="l"/>
              </a:tabLst>
            </a:pPr>
            <a:r>
              <a:rPr lang="zh-CN" altLang="en-US" sz="30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目题逐解</a:t>
            </a:r>
            <a:r>
              <a:rPr lang="en-US" altLang="zh-CN" sz="30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30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二</a:t>
            </a:r>
            <a:r>
              <a:rPr lang="en-US" altLang="zh-CN" sz="30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30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构建新发展格局</a:t>
            </a:r>
          </a:p>
        </p:txBody>
      </p:sp>
      <p:sp>
        <p:nvSpPr>
          <p:cNvPr id="20" name="标题 1"/>
          <p:cNvSpPr txBox="1">
            <a:spLocks/>
          </p:cNvSpPr>
          <p:nvPr/>
        </p:nvSpPr>
        <p:spPr>
          <a:xfrm>
            <a:off x="10036344" y="404664"/>
            <a:ext cx="1821883" cy="82229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6200" b="1" dirty="0" smtClean="0">
                <a:solidFill>
                  <a:schemeClr val="bg1">
                    <a:lumMod val="95000"/>
                  </a:schemeClr>
                </a:solidFill>
                <a:latin typeface="方正细黑一_GBK" panose="03000509000000000000" pitchFamily="65" charset="-122"/>
                <a:ea typeface="方正细黑一_GBK" panose="03000509000000000000" pitchFamily="65" charset="-122"/>
              </a:rPr>
              <a:t>目录</a:t>
            </a:r>
            <a:endParaRPr lang="zh-CN" altLang="en-US" sz="6200" b="1" dirty="0">
              <a:solidFill>
                <a:schemeClr val="bg1">
                  <a:lumMod val="95000"/>
                </a:schemeClr>
              </a:solidFill>
              <a:latin typeface="方正细黑一_GBK" panose="03000509000000000000" pitchFamily="65" charset="-122"/>
              <a:ea typeface="方正细黑一_GBK" panose="03000509000000000000" pitchFamily="65" charset="-122"/>
            </a:endParaRPr>
          </a:p>
        </p:txBody>
      </p:sp>
      <p:sp>
        <p:nvSpPr>
          <p:cNvPr id="19" name="标题 1"/>
          <p:cNvSpPr txBox="1">
            <a:spLocks/>
          </p:cNvSpPr>
          <p:nvPr/>
        </p:nvSpPr>
        <p:spPr>
          <a:xfrm>
            <a:off x="9820320" y="980728"/>
            <a:ext cx="1821883" cy="82229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5500" b="1" dirty="0" smtClean="0">
                <a:solidFill>
                  <a:schemeClr val="accent5">
                    <a:lumMod val="75000"/>
                  </a:schemeClr>
                </a:solidFill>
                <a:latin typeface="方正细黑一_GBK" panose="03000509000000000000" pitchFamily="65" charset="-122"/>
                <a:ea typeface="方正细黑一_GBK" panose="03000509000000000000" pitchFamily="65" charset="-122"/>
              </a:rPr>
              <a:t>目录</a:t>
            </a:r>
            <a:endParaRPr lang="zh-CN" altLang="en-US" sz="5500" b="1" dirty="0">
              <a:solidFill>
                <a:schemeClr val="accent5">
                  <a:lumMod val="75000"/>
                </a:schemeClr>
              </a:solidFill>
              <a:latin typeface="方正细黑一_GBK" panose="03000509000000000000" pitchFamily="65" charset="-122"/>
              <a:ea typeface="方正细黑一_GBK" panose="03000509000000000000" pitchFamily="65" charset="-122"/>
            </a:endParaRPr>
          </a:p>
        </p:txBody>
      </p:sp>
      <p:sp>
        <p:nvSpPr>
          <p:cNvPr id="3" name="矩形 2"/>
          <p:cNvSpPr/>
          <p:nvPr/>
        </p:nvSpPr>
        <p:spPr>
          <a:xfrm>
            <a:off x="3289275" y="404663"/>
            <a:ext cx="5154937" cy="704937"/>
          </a:xfrm>
          <a:prstGeom prst="rect">
            <a:avLst/>
          </a:prstGeom>
        </p:spPr>
        <p:txBody>
          <a:bodyPr wrap="none">
            <a:spAutoFit/>
          </a:bodyPr>
          <a:lstStyle/>
          <a:p>
            <a:pPr indent="713740" algn="ctr">
              <a:lnSpc>
                <a:spcPct val="150000"/>
              </a:lnSpc>
              <a:spcAft>
                <a:spcPts val="0"/>
              </a:spcAft>
              <a:tabLst>
                <a:tab pos="2700655" algn="l"/>
              </a:tabLst>
            </a:pPr>
            <a:r>
              <a:rPr lang="zh-CN" altLang="en-US" sz="3000" b="1" kern="100" dirty="0">
                <a:solidFill>
                  <a:schemeClr val="accent6">
                    <a:lumMod val="75000"/>
                  </a:schemeClr>
                </a:solidFill>
                <a:latin typeface="Times New Roman"/>
                <a:ea typeface="方正细黑一简体"/>
                <a:cs typeface="Times New Roman"/>
              </a:rPr>
              <a:t>第二框　推动高质量发展</a:t>
            </a:r>
            <a:endParaRPr lang="zh-CN" altLang="zh-CN" sz="3000" kern="100" dirty="0">
              <a:solidFill>
                <a:schemeClr val="accent6">
                  <a:lumMod val="75000"/>
                </a:schemeClr>
              </a:solidFill>
              <a:effectLst/>
              <a:latin typeface="宋体"/>
              <a:cs typeface="Courier New"/>
            </a:endParaRPr>
          </a:p>
        </p:txBody>
      </p:sp>
    </p:spTree>
    <p:extLst>
      <p:ext uri="{BB962C8B-B14F-4D97-AF65-F5344CB8AC3E}">
        <p14:creationId xmlns:p14="http://schemas.microsoft.com/office/powerpoint/2010/main" val="3480348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p:cTn id="13" dur="500" fill="hold"/>
                                        <p:tgtEl>
                                          <p:spTgt spid="25"/>
                                        </p:tgtEl>
                                        <p:attrNameLst>
                                          <p:attrName>ppt_w</p:attrName>
                                        </p:attrNameLst>
                                      </p:cBhvr>
                                      <p:tavLst>
                                        <p:tav tm="0">
                                          <p:val>
                                            <p:fltVal val="0"/>
                                          </p:val>
                                        </p:tav>
                                        <p:tav tm="100000">
                                          <p:val>
                                            <p:strVal val="#ppt_w"/>
                                          </p:val>
                                        </p:tav>
                                      </p:tavLst>
                                    </p:anim>
                                    <p:anim calcmode="lin" valueType="num">
                                      <p:cBhvr>
                                        <p:cTn id="14" dur="500" fill="hold"/>
                                        <p:tgtEl>
                                          <p:spTgt spid="25"/>
                                        </p:tgtEl>
                                        <p:attrNameLst>
                                          <p:attrName>ppt_h</p:attrName>
                                        </p:attrNameLst>
                                      </p:cBhvr>
                                      <p:tavLst>
                                        <p:tav tm="0">
                                          <p:val>
                                            <p:fltVal val="0"/>
                                          </p:val>
                                        </p:tav>
                                        <p:tav tm="100000">
                                          <p:val>
                                            <p:strVal val="#ppt_h"/>
                                          </p:val>
                                        </p:tav>
                                      </p:tavLst>
                                    </p:anim>
                                    <p:animEffect transition="in" filter="fade">
                                      <p:cBhvr>
                                        <p:cTn id="1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22529" y="44624"/>
            <a:ext cx="10975658" cy="4525963"/>
          </a:xfrm>
        </p:spPr>
        <p:txBody>
          <a:bodyPr/>
          <a:lstStyle/>
          <a:p>
            <a:pPr indent="713740" algn="ctr">
              <a:lnSpc>
                <a:spcPct val="135000"/>
              </a:lnSpc>
              <a:tabLst>
                <a:tab pos="2610485" algn="l"/>
              </a:tabLst>
            </a:pPr>
            <a:r>
              <a:rPr lang="zh-CN" altLang="zh-CN" b="1" kern="100" dirty="0">
                <a:solidFill>
                  <a:srgbClr val="0000FF"/>
                </a:solidFill>
                <a:latin typeface="Times New Roman"/>
                <a:ea typeface="方正细黑一简体"/>
                <a:cs typeface="Times New Roman"/>
              </a:rPr>
              <a:t>目题逐解</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一</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全面建设社会主义现代化国家的首要任务</a:t>
            </a:r>
            <a:endParaRPr lang="zh-CN" altLang="zh-CN" sz="1050" kern="100" dirty="0">
              <a:solidFill>
                <a:srgbClr val="0000FF"/>
              </a:solidFill>
              <a:latin typeface="宋体"/>
              <a:cs typeface="Courier New"/>
            </a:endParaRPr>
          </a:p>
          <a:p>
            <a:pPr indent="713740" algn="just">
              <a:lnSpc>
                <a:spcPct val="135000"/>
              </a:lnSpc>
              <a:tabLst>
                <a:tab pos="2610485" algn="l"/>
              </a:tabLst>
            </a:pPr>
            <a:r>
              <a:rPr lang="zh-CN" altLang="zh-CN" b="1" kern="100" dirty="0">
                <a:solidFill>
                  <a:srgbClr val="7030A0"/>
                </a:solidFill>
                <a:latin typeface="Times New Roman"/>
                <a:ea typeface="方正细黑一简体"/>
                <a:cs typeface="Times New Roman"/>
              </a:rPr>
              <a:t>主干知识的理解、识记</a:t>
            </a:r>
            <a:endParaRPr lang="zh-CN" altLang="zh-CN" sz="1050" kern="100" dirty="0">
              <a:latin typeface="宋体"/>
              <a:cs typeface="Courier New"/>
            </a:endParaRPr>
          </a:p>
          <a:p>
            <a:pPr indent="713740" algn="just">
              <a:lnSpc>
                <a:spcPct val="135000"/>
              </a:lnSpc>
              <a:tabLst>
                <a:tab pos="2610485" algn="l"/>
              </a:tabLst>
            </a:pPr>
            <a:r>
              <a:rPr lang="zh-CN" altLang="zh-CN" b="1" kern="100" dirty="0">
                <a:solidFill>
                  <a:srgbClr val="7030A0"/>
                </a:solidFill>
                <a:latin typeface="Times New Roman"/>
                <a:ea typeface="方正细黑一简体"/>
                <a:cs typeface="Times New Roman"/>
              </a:rPr>
              <a:t>全面建设社会主义现代化国家的首要任务</a:t>
            </a:r>
            <a:endParaRPr lang="zh-CN" altLang="zh-CN" sz="1050" kern="100" dirty="0">
              <a:latin typeface="宋体"/>
              <a:cs typeface="Courier New"/>
            </a:endParaRPr>
          </a:p>
          <a:p>
            <a:pPr>
              <a:lnSpc>
                <a:spcPct val="135000"/>
              </a:lnSpc>
            </a:pPr>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338074781"/>
              </p:ext>
            </p:extLst>
          </p:nvPr>
        </p:nvGraphicFramePr>
        <p:xfrm>
          <a:off x="985019" y="1988840"/>
          <a:ext cx="10513168" cy="4626986"/>
        </p:xfrm>
        <a:graphic>
          <a:graphicData uri="http://schemas.openxmlformats.org/drawingml/2006/table">
            <a:tbl>
              <a:tblPr/>
              <a:tblGrid>
                <a:gridCol w="505465"/>
                <a:gridCol w="505465"/>
                <a:gridCol w="645254"/>
                <a:gridCol w="8856984"/>
              </a:tblGrid>
              <a:tr h="1982994">
                <a:tc rowSpan="2">
                  <a:txBody>
                    <a:bodyPr/>
                    <a:lstStyle/>
                    <a:p>
                      <a:pPr algn="ctr">
                        <a:lnSpc>
                          <a:spcPct val="135000"/>
                        </a:lnSpc>
                        <a:spcAft>
                          <a:spcPts val="0"/>
                        </a:spcAft>
                        <a:tabLst>
                          <a:tab pos="2610485" algn="l"/>
                        </a:tabLst>
                      </a:pPr>
                      <a:r>
                        <a:rPr lang="zh-CN" sz="2800" b="1" kern="100" dirty="0">
                          <a:effectLst/>
                          <a:latin typeface="Times New Roman"/>
                          <a:ea typeface="方正细黑一简体"/>
                          <a:cs typeface="Times New Roman"/>
                        </a:rPr>
                        <a:t>是什么</a:t>
                      </a:r>
                      <a:endParaRPr lang="zh-CN" sz="2800" kern="100" dirty="0">
                        <a:effectLst/>
                        <a:latin typeface="宋体"/>
                        <a:cs typeface="Courier New"/>
                      </a:endParaRPr>
                    </a:p>
                  </a:txBody>
                  <a:tcPr marL="13855" marR="138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35000"/>
                        </a:lnSpc>
                        <a:spcAft>
                          <a:spcPts val="0"/>
                        </a:spcAft>
                        <a:tabLst>
                          <a:tab pos="2610485" algn="l"/>
                        </a:tabLst>
                      </a:pPr>
                      <a:r>
                        <a:rPr lang="zh-CN" sz="2800" b="1" kern="100">
                          <a:effectLst/>
                          <a:latin typeface="Times New Roman"/>
                          <a:ea typeface="方正细黑一简体"/>
                          <a:cs typeface="Times New Roman"/>
                        </a:rPr>
                        <a:t>高质量发展</a:t>
                      </a:r>
                      <a:endParaRPr lang="zh-CN" sz="2800" kern="100">
                        <a:effectLst/>
                        <a:latin typeface="宋体"/>
                        <a:cs typeface="Courier New"/>
                      </a:endParaRPr>
                    </a:p>
                  </a:txBody>
                  <a:tcPr marL="13855" marR="138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5000"/>
                        </a:lnSpc>
                        <a:spcAft>
                          <a:spcPts val="0"/>
                        </a:spcAft>
                        <a:tabLst>
                          <a:tab pos="2610485" algn="l"/>
                        </a:tabLst>
                      </a:pPr>
                      <a:r>
                        <a:rPr lang="zh-CN" sz="2800" b="1" kern="100" dirty="0">
                          <a:effectLst/>
                          <a:latin typeface="Times New Roman"/>
                          <a:ea typeface="方正细黑一简体"/>
                          <a:cs typeface="Times New Roman"/>
                        </a:rPr>
                        <a:t>含义</a:t>
                      </a:r>
                      <a:endParaRPr lang="zh-CN" sz="2800" kern="100" dirty="0">
                        <a:effectLst/>
                        <a:latin typeface="宋体"/>
                        <a:cs typeface="Courier New"/>
                      </a:endParaRPr>
                    </a:p>
                  </a:txBody>
                  <a:tcPr marL="13855" marR="138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5000"/>
                        </a:lnSpc>
                        <a:spcAft>
                          <a:spcPts val="0"/>
                        </a:spcAft>
                        <a:tabLst>
                          <a:tab pos="2610485" algn="l"/>
                        </a:tabLst>
                      </a:pP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三是</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：就是从</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有没有</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转向</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好不好</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，就是能够很好满足人民日益增长</a:t>
                      </a:r>
                      <a:r>
                        <a:rPr lang="zh-CN" sz="2800" b="1" kern="100" dirty="0" smtClean="0">
                          <a:effectLst/>
                          <a:latin typeface="Times New Roman"/>
                          <a:ea typeface="方正细黑一简体"/>
                          <a:cs typeface="Times New Roman"/>
                        </a:rPr>
                        <a:t>的</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需</a:t>
                      </a:r>
                      <a:r>
                        <a:rPr lang="zh-CN" sz="2800" b="1" kern="100" dirty="0">
                          <a:effectLst/>
                          <a:latin typeface="Times New Roman"/>
                          <a:ea typeface="方正细黑一简体"/>
                          <a:cs typeface="Times New Roman"/>
                        </a:rPr>
                        <a:t>要的发展，是体现新发展理念的发展</a:t>
                      </a:r>
                      <a:endParaRPr lang="zh-CN" sz="2800" kern="100" dirty="0">
                        <a:effectLst/>
                        <a:latin typeface="宋体"/>
                        <a:cs typeface="Courier New"/>
                      </a:endParaRPr>
                    </a:p>
                  </a:txBody>
                  <a:tcPr marL="13855" marR="138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43992">
                <a:tc vMerge="1">
                  <a:txBody>
                    <a:bodyPr/>
                    <a:lstStyle/>
                    <a:p>
                      <a:endParaRPr lang="zh-CN" altLang="en-US"/>
                    </a:p>
                  </a:txBody>
                  <a:tcPr/>
                </a:tc>
                <a:tc vMerge="1">
                  <a:txBody>
                    <a:bodyPr/>
                    <a:lstStyle/>
                    <a:p>
                      <a:endParaRPr lang="zh-CN" altLang="en-US"/>
                    </a:p>
                  </a:txBody>
                  <a:tcPr/>
                </a:tc>
                <a:tc>
                  <a:txBody>
                    <a:bodyPr/>
                    <a:lstStyle/>
                    <a:p>
                      <a:pPr algn="ctr">
                        <a:lnSpc>
                          <a:spcPct val="135000"/>
                        </a:lnSpc>
                        <a:spcAft>
                          <a:spcPts val="0"/>
                        </a:spcAft>
                        <a:tabLst>
                          <a:tab pos="2610485" algn="l"/>
                        </a:tabLst>
                      </a:pPr>
                      <a:r>
                        <a:rPr lang="zh-CN" sz="2800" b="1" kern="100" dirty="0">
                          <a:effectLst/>
                          <a:latin typeface="Times New Roman"/>
                          <a:ea typeface="方正细黑一简体"/>
                          <a:cs typeface="Times New Roman"/>
                        </a:rPr>
                        <a:t>特点</a:t>
                      </a:r>
                      <a:endParaRPr lang="zh-CN" sz="2800" kern="100" dirty="0">
                        <a:effectLst/>
                        <a:latin typeface="宋体"/>
                        <a:cs typeface="Courier New"/>
                      </a:endParaRPr>
                    </a:p>
                  </a:txBody>
                  <a:tcPr marL="13855" marR="138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5000"/>
                        </a:lnSpc>
                        <a:spcAft>
                          <a:spcPts val="0"/>
                        </a:spcAft>
                        <a:tabLst>
                          <a:tab pos="2610485" algn="l"/>
                        </a:tabLst>
                      </a:pPr>
                      <a:r>
                        <a:rPr lang="zh-CN" sz="2800" b="1" kern="100" dirty="0">
                          <a:effectLst/>
                          <a:latin typeface="Times New Roman"/>
                          <a:ea typeface="方正细黑一简体"/>
                          <a:cs typeface="Times New Roman"/>
                        </a:rPr>
                        <a:t>这不只是一个经济要求，而是对经济社会发展方方面面的总要求；不是只对经</a:t>
                      </a:r>
                      <a:r>
                        <a:rPr lang="zh-CN" sz="2800" b="1" kern="100" dirty="0" smtClean="0">
                          <a:effectLst/>
                          <a:latin typeface="Times New Roman"/>
                          <a:ea typeface="方正细黑一简体"/>
                          <a:cs typeface="Times New Roman"/>
                        </a:rPr>
                        <a:t>济</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的</a:t>
                      </a:r>
                      <a:r>
                        <a:rPr lang="zh-CN" sz="2800" b="1" kern="100" dirty="0">
                          <a:effectLst/>
                          <a:latin typeface="Times New Roman"/>
                          <a:ea typeface="方正细黑一简体"/>
                          <a:cs typeface="Times New Roman"/>
                        </a:rPr>
                        <a:t>要求，而是所有地区发展都必须贯彻的要求；不是一时一事的要求，而是必须长期坚持的要求</a:t>
                      </a:r>
                      <a:endParaRPr lang="zh-CN" sz="2800" kern="100" dirty="0">
                        <a:effectLst/>
                        <a:latin typeface="宋体"/>
                        <a:cs typeface="Courier New"/>
                      </a:endParaRPr>
                    </a:p>
                  </a:txBody>
                  <a:tcPr marL="13855" marR="138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5881563" y="2780928"/>
            <a:ext cx="1627369" cy="523220"/>
          </a:xfrm>
          <a:prstGeom prst="rect">
            <a:avLst/>
          </a:prstGeom>
        </p:spPr>
        <p:txBody>
          <a:bodyPr wrap="none">
            <a:spAutoFit/>
          </a:bodyPr>
          <a:lstStyle/>
          <a:p>
            <a:r>
              <a:rPr lang="zh-CN" altLang="en-US" sz="2800" b="1" kern="100" dirty="0">
                <a:solidFill>
                  <a:srgbClr val="FF0000"/>
                </a:solidFill>
                <a:latin typeface="Times New Roman"/>
                <a:ea typeface="方正细黑一简体"/>
                <a:cs typeface="Times New Roman"/>
              </a:rPr>
              <a:t>美好生活</a:t>
            </a:r>
            <a:endParaRPr lang="zh-CN" altLang="en-US" dirty="0"/>
          </a:p>
        </p:txBody>
      </p:sp>
      <p:sp>
        <p:nvSpPr>
          <p:cNvPr id="7" name="矩形 6"/>
          <p:cNvSpPr/>
          <p:nvPr/>
        </p:nvSpPr>
        <p:spPr>
          <a:xfrm>
            <a:off x="6558450" y="4797152"/>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发达地区</a:t>
            </a:r>
            <a:endParaRPr lang="zh-CN" altLang="en-US" dirty="0"/>
          </a:p>
        </p:txBody>
      </p:sp>
    </p:spTree>
    <p:extLst>
      <p:ext uri="{BB962C8B-B14F-4D97-AF65-F5344CB8AC3E}">
        <p14:creationId xmlns:p14="http://schemas.microsoft.com/office/powerpoint/2010/main" val="1206708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2121913821"/>
              </p:ext>
            </p:extLst>
          </p:nvPr>
        </p:nvGraphicFramePr>
        <p:xfrm>
          <a:off x="696987" y="1207071"/>
          <a:ext cx="10585176" cy="4382169"/>
        </p:xfrm>
        <a:graphic>
          <a:graphicData uri="http://schemas.openxmlformats.org/drawingml/2006/table">
            <a:tbl>
              <a:tblPr/>
              <a:tblGrid>
                <a:gridCol w="505465"/>
                <a:gridCol w="505465"/>
                <a:gridCol w="933286"/>
                <a:gridCol w="8640960"/>
              </a:tblGrid>
              <a:tr h="1460723">
                <a:tc rowSpan="3">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为什么</a:t>
                      </a:r>
                      <a:endParaRPr lang="zh-CN" sz="2800" kern="100" dirty="0">
                        <a:effectLst/>
                        <a:latin typeface="宋体"/>
                        <a:cs typeface="Courier New"/>
                      </a:endParaRPr>
                    </a:p>
                  </a:txBody>
                  <a:tcPr marL="13855" marR="138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时代要求</a:t>
                      </a:r>
                      <a:endParaRPr lang="zh-CN" sz="2800" kern="100" dirty="0">
                        <a:effectLst/>
                        <a:latin typeface="宋体"/>
                        <a:cs typeface="Courier New"/>
                      </a:endParaRPr>
                    </a:p>
                  </a:txBody>
                  <a:tcPr marL="13855" marR="138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进入新时代，随着我国发展环境、发展条件的变化，我国经济发展进入新常态，已</a:t>
                      </a:r>
                      <a:r>
                        <a:rPr lang="zh-CN" sz="2800" b="1" kern="100" dirty="0" smtClean="0">
                          <a:effectLst/>
                          <a:latin typeface="Times New Roman"/>
                          <a:ea typeface="方正细黑一简体"/>
                          <a:cs typeface="Times New Roman"/>
                        </a:rPr>
                        <a:t>由</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增</a:t>
                      </a:r>
                      <a:r>
                        <a:rPr lang="zh-CN" sz="2800" b="1" kern="100" dirty="0">
                          <a:effectLst/>
                          <a:latin typeface="Times New Roman"/>
                          <a:ea typeface="方正细黑一简体"/>
                          <a:cs typeface="Times New Roman"/>
                        </a:rPr>
                        <a:t>长阶段转向高质量发展阶段</a:t>
                      </a:r>
                      <a:endParaRPr lang="zh-CN" sz="2800" kern="100" dirty="0">
                        <a:effectLst/>
                        <a:latin typeface="宋体"/>
                        <a:cs typeface="Courier New"/>
                      </a:endParaRPr>
                    </a:p>
                  </a:txBody>
                  <a:tcPr marL="13855" marR="138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r h="1460723">
                <a:tc vMerge="1">
                  <a:txBody>
                    <a:bodyPr/>
                    <a:lstStyle/>
                    <a:p>
                      <a:endParaRPr lang="zh-CN" altLang="en-US"/>
                    </a:p>
                  </a:txBody>
                  <a:tcPr/>
                </a:tc>
                <a:tc vMerge="1">
                  <a:txBody>
                    <a:bodyPr/>
                    <a:lstStyle/>
                    <a:p>
                      <a:endParaRPr lang="zh-CN" altLang="en-US"/>
                    </a:p>
                  </a:txBody>
                  <a:tcPr/>
                </a:tc>
                <a:tc gridSpan="2">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高质量发展是全面建设社会主义现代化国家</a:t>
                      </a:r>
                      <a:r>
                        <a:rPr lang="zh-CN" sz="2800" b="1" kern="100" dirty="0" smtClean="0">
                          <a:effectLst/>
                          <a:latin typeface="Times New Roman"/>
                          <a:ea typeface="方正细黑一简体"/>
                          <a:cs typeface="Times New Roman"/>
                        </a:rPr>
                        <a:t>的</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推进中国式现代化，必须实现高质量发</a:t>
                      </a:r>
                      <a:r>
                        <a:rPr lang="zh-CN" sz="2800" b="1" kern="100" dirty="0" smtClean="0">
                          <a:effectLst/>
                          <a:latin typeface="Times New Roman"/>
                          <a:ea typeface="方正细黑一简体"/>
                          <a:cs typeface="Times New Roman"/>
                        </a:rPr>
                        <a:t>展</a:t>
                      </a:r>
                      <a:endParaRPr lang="zh-CN" sz="2800" kern="100" dirty="0">
                        <a:effectLst/>
                        <a:latin typeface="宋体"/>
                        <a:cs typeface="Courier New"/>
                      </a:endParaRPr>
                    </a:p>
                  </a:txBody>
                  <a:tcPr marL="13855" marR="138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r h="1460723">
                <a:tc vMerge="1">
                  <a:txBody>
                    <a:bodyPr/>
                    <a:lstStyle/>
                    <a:p>
                      <a:endParaRPr lang="zh-CN" altLang="en-US"/>
                    </a:p>
                  </a:txBody>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地位</a:t>
                      </a:r>
                      <a:endParaRPr lang="zh-CN" sz="2800" kern="100" dirty="0">
                        <a:effectLst/>
                        <a:latin typeface="宋体"/>
                        <a:cs typeface="Courier New"/>
                      </a:endParaRPr>
                    </a:p>
                  </a:txBody>
                  <a:tcPr marL="13855" marR="138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高质量发展是现阶段乃至更长时期我国经济社会发展</a:t>
                      </a:r>
                      <a:r>
                        <a:rPr lang="zh-CN" sz="2800" b="1" kern="100" dirty="0" smtClean="0">
                          <a:effectLst/>
                          <a:latin typeface="Times New Roman"/>
                          <a:ea typeface="方正细黑一简体"/>
                          <a:cs typeface="Times New Roman"/>
                        </a:rPr>
                        <a:t>的</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关系我国社会主义现代化建设全局</a:t>
                      </a:r>
                      <a:endParaRPr lang="zh-CN" sz="2800" kern="100" dirty="0">
                        <a:effectLst/>
                        <a:latin typeface="宋体"/>
                        <a:cs typeface="Courier New"/>
                      </a:endParaRPr>
                    </a:p>
                  </a:txBody>
                  <a:tcPr marL="13855" marR="138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bl>
          </a:graphicData>
        </a:graphic>
      </p:graphicFrame>
      <p:sp>
        <p:nvSpPr>
          <p:cNvPr id="5" name="矩形 4"/>
          <p:cNvSpPr/>
          <p:nvPr/>
        </p:nvSpPr>
        <p:spPr>
          <a:xfrm>
            <a:off x="1273051" y="620689"/>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
        <p:nvSpPr>
          <p:cNvPr id="6" name="矩形 5"/>
          <p:cNvSpPr/>
          <p:nvPr/>
        </p:nvSpPr>
        <p:spPr>
          <a:xfrm>
            <a:off x="5593531" y="2022748"/>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高速</a:t>
            </a:r>
            <a:endParaRPr lang="zh-CN" altLang="en-US" dirty="0"/>
          </a:p>
        </p:txBody>
      </p:sp>
      <p:sp>
        <p:nvSpPr>
          <p:cNvPr id="7" name="矩形 6"/>
          <p:cNvSpPr/>
          <p:nvPr/>
        </p:nvSpPr>
        <p:spPr>
          <a:xfrm>
            <a:off x="8877084" y="2852936"/>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首要任务</a:t>
            </a:r>
            <a:endParaRPr lang="zh-CN" altLang="en-US" dirty="0"/>
          </a:p>
        </p:txBody>
      </p:sp>
      <p:sp>
        <p:nvSpPr>
          <p:cNvPr id="8" name="矩形 7"/>
          <p:cNvSpPr/>
          <p:nvPr/>
        </p:nvSpPr>
        <p:spPr>
          <a:xfrm>
            <a:off x="10245476" y="4317479"/>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主题</a:t>
            </a:r>
            <a:endParaRPr lang="zh-CN" altLang="en-US" dirty="0"/>
          </a:p>
        </p:txBody>
      </p:sp>
    </p:spTree>
    <p:extLst>
      <p:ext uri="{BB962C8B-B14F-4D97-AF65-F5344CB8AC3E}">
        <p14:creationId xmlns:p14="http://schemas.microsoft.com/office/powerpoint/2010/main" val="1244596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200000"/>
              </a:lnSpc>
              <a:tabLst>
                <a:tab pos="2610485" algn="l"/>
              </a:tabLst>
            </a:pPr>
            <a:r>
              <a:rPr lang="zh-CN" altLang="zh-CN" b="1" kern="100" dirty="0">
                <a:solidFill>
                  <a:srgbClr val="31849B"/>
                </a:solidFill>
                <a:latin typeface="Times New Roman"/>
                <a:ea typeface="方正细黑一简体"/>
                <a:cs typeface="Times New Roman"/>
              </a:rPr>
              <a:t>微点拨</a:t>
            </a:r>
            <a:r>
              <a:rPr lang="zh-CN" altLang="zh-CN" b="1" kern="100" dirty="0">
                <a:latin typeface="Times New Roman"/>
                <a:ea typeface="方正细黑一简体"/>
                <a:cs typeface="Times New Roman"/>
              </a:rPr>
              <a:t>：经济发展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经济增长</a:t>
            </a:r>
            <a:endParaRPr lang="zh-CN" altLang="zh-CN" sz="1050" kern="100" dirty="0">
              <a:latin typeface="宋体"/>
              <a:cs typeface="Courier New"/>
            </a:endParaRPr>
          </a:p>
          <a:p>
            <a:pPr indent="713740" algn="just">
              <a:lnSpc>
                <a:spcPct val="200000"/>
              </a:lnSpc>
              <a:tabLst>
                <a:tab pos="2610485" algn="l"/>
              </a:tabLst>
            </a:pPr>
            <a:r>
              <a:rPr lang="zh-CN" altLang="zh-CN" b="1" kern="100" dirty="0">
                <a:latin typeface="Times New Roman"/>
                <a:ea typeface="方正细黑一简体"/>
                <a:cs typeface="Times New Roman"/>
              </a:rPr>
              <a:t>经济增长是一个国家或地区人均产出水平的持续增加，是经济发展的基础。经济发展包括经济增长、经济结构优化、经济效益提高、生态环境改善、人民生活水平提高等。</a:t>
            </a:r>
            <a:endParaRPr lang="zh-CN" altLang="zh-CN" sz="1050" kern="100" dirty="0">
              <a:latin typeface="宋体"/>
              <a:cs typeface="Courier New"/>
            </a:endParaRPr>
          </a:p>
          <a:p>
            <a:pPr>
              <a:lnSpc>
                <a:spcPct val="200000"/>
              </a:lnSpc>
            </a:pPr>
            <a:endParaRPr lang="zh-CN" altLang="en-US" dirty="0"/>
          </a:p>
        </p:txBody>
      </p:sp>
    </p:spTree>
    <p:extLst>
      <p:ext uri="{BB962C8B-B14F-4D97-AF65-F5344CB8AC3E}">
        <p14:creationId xmlns:p14="http://schemas.microsoft.com/office/powerpoint/2010/main" val="18209242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847257"/>
            <a:ext cx="10975658" cy="5102024"/>
          </a:xfrm>
        </p:spPr>
        <p:txBody>
          <a:bodyPr>
            <a:normAutofit/>
          </a:bodyPr>
          <a:lstStyle/>
          <a:p>
            <a:pPr indent="0" algn="just">
              <a:tabLst>
                <a:tab pos="2610485" algn="l"/>
              </a:tabLst>
            </a:pPr>
            <a:r>
              <a:rPr lang="zh-CN" altLang="zh-CN" b="1" kern="100" dirty="0">
                <a:solidFill>
                  <a:srgbClr val="7030A0"/>
                </a:solidFill>
                <a:latin typeface="Times New Roman"/>
                <a:ea typeface="方正细黑一简体"/>
                <a:cs typeface="Times New Roman"/>
              </a:rPr>
              <a:t>基础小题的训练、评价</a:t>
            </a:r>
            <a:endParaRPr lang="zh-CN" altLang="zh-CN" sz="1050" kern="100" dirty="0">
              <a:latin typeface="宋体"/>
              <a:cs typeface="Courier New"/>
            </a:endParaRPr>
          </a:p>
          <a:p>
            <a:pPr indent="0" algn="just">
              <a:tabLst>
                <a:tab pos="2610485" algn="l"/>
              </a:tabLst>
            </a:pPr>
            <a:r>
              <a:rPr lang="zh-CN" altLang="zh-CN" b="1" kern="100" dirty="0">
                <a:solidFill>
                  <a:srgbClr val="7030A0"/>
                </a:solidFill>
                <a:latin typeface="Times New Roman"/>
                <a:ea typeface="方正细黑一简体"/>
                <a:cs typeface="Times New Roman"/>
              </a:rPr>
              <a:t>一、澄清微点的判断题</a:t>
            </a:r>
            <a:endParaRPr lang="zh-CN" altLang="zh-CN" sz="1050" kern="100" dirty="0">
              <a:latin typeface="宋体"/>
              <a:cs typeface="Courier New"/>
            </a:endParaRPr>
          </a:p>
          <a:p>
            <a:pPr indent="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经济发展就是要实现经济的快速增长。</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经济增长和经济发展是两个不同的概念，经济增长强调的是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；经济发展不仅强调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，更注重</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，强调科学发展，尊重社会经济发展规律，我国经济已由高速增长阶段转向高质量发展阶段。</a:t>
            </a:r>
            <a:endParaRPr lang="zh-CN" altLang="zh-CN" sz="1050" kern="100" dirty="0">
              <a:latin typeface="宋体"/>
              <a:cs typeface="Courier New"/>
            </a:endParaRPr>
          </a:p>
          <a:p>
            <a:pPr indent="0"/>
            <a:endParaRPr lang="zh-CN" altLang="en-US" dirty="0"/>
          </a:p>
        </p:txBody>
      </p:sp>
    </p:spTree>
    <p:extLst>
      <p:ext uri="{BB962C8B-B14F-4D97-AF65-F5344CB8AC3E}">
        <p14:creationId xmlns:p14="http://schemas.microsoft.com/office/powerpoint/2010/main" val="924262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wipe(down)">
                                      <p:cBhvr>
                                        <p:cTn id="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66545" y="775249"/>
            <a:ext cx="10975658" cy="5390055"/>
          </a:xfrm>
        </p:spPr>
        <p:txBody>
          <a:bodyPr>
            <a:normAutofit/>
          </a:bodyPr>
          <a:lstStyle/>
          <a:p>
            <a:pPr indent="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当前，我国发展中的矛盾和问题集中体现在经济发展的规模和程度上。</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当前，我国发展中的矛盾和问题集中体现在经济社会发展方方面面的质量上。</a:t>
            </a:r>
            <a:endParaRPr lang="zh-CN" altLang="zh-CN" sz="1050" kern="100" dirty="0">
              <a:latin typeface="宋体"/>
              <a:cs typeface="Courier New"/>
            </a:endParaRPr>
          </a:p>
          <a:p>
            <a:pPr indent="0" algn="just">
              <a:tabLst>
                <a:tab pos="2610485"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新的时代，要实现经济高速度发展。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进入新时代，我国经济已由高速增长阶段转向高质量发展阶段。</a:t>
            </a:r>
            <a:endParaRPr lang="zh-CN" altLang="zh-CN" sz="1050" kern="100" dirty="0">
              <a:latin typeface="宋体"/>
              <a:cs typeface="Courier New"/>
            </a:endParaRPr>
          </a:p>
          <a:p>
            <a:pPr indent="0"/>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wipe(down)">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wipe(down)">
                                      <p:cBhvr>
                                        <p:cTn id="1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66545" y="1484784"/>
            <a:ext cx="10975658" cy="3661864"/>
          </a:xfrm>
        </p:spPr>
        <p:txBody>
          <a:bodyPr/>
          <a:lstStyle/>
          <a:p>
            <a:pPr indent="0" algn="just">
              <a:tabLst>
                <a:tab pos="2610485"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推动经济高质量发展就能很好地满足人民日益增长的美好生活需要。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经济、社会、文化、生态等各领域都要体现高质量发展的要求，才能很好地满足人民日益增长的美好生活需要。</a:t>
            </a:r>
            <a:endParaRPr lang="zh-CN" altLang="zh-CN" sz="1050" kern="100" dirty="0">
              <a:latin typeface="宋体"/>
              <a:cs typeface="Courier New"/>
            </a:endParaRPr>
          </a:p>
          <a:p>
            <a:pPr indent="0"/>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16632"/>
            <a:ext cx="10975658" cy="6110136"/>
          </a:xfrm>
        </p:spPr>
        <p:txBody>
          <a:bodyPr>
            <a:noAutofit/>
          </a:bodyPr>
          <a:lstStyle/>
          <a:p>
            <a:pPr indent="713740" algn="just">
              <a:lnSpc>
                <a:spcPct val="130000"/>
              </a:lnSpc>
              <a:tabLst>
                <a:tab pos="2610485" algn="l"/>
              </a:tabLst>
            </a:pPr>
            <a:r>
              <a:rPr lang="zh-CN" altLang="zh-CN" b="1" kern="100" dirty="0">
                <a:solidFill>
                  <a:srgbClr val="7030A0"/>
                </a:solidFill>
                <a:latin typeface="Times New Roman"/>
                <a:ea typeface="方正细黑一简体"/>
                <a:cs typeface="Times New Roman"/>
              </a:rPr>
              <a:t>二、教材资料的发掘题</a:t>
            </a:r>
            <a:endParaRPr lang="zh-CN" altLang="zh-CN" kern="100" dirty="0">
              <a:latin typeface="宋体"/>
              <a:cs typeface="Courier New"/>
            </a:endParaRPr>
          </a:p>
          <a:p>
            <a:pPr indent="713740" algn="just">
              <a:lnSpc>
                <a:spcPct val="130000"/>
              </a:lnSpc>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教材</a:t>
            </a:r>
            <a:r>
              <a:rPr lang="en-US" altLang="zh-CN" b="1" kern="100" dirty="0">
                <a:solidFill>
                  <a:srgbClr val="7030A0"/>
                </a:solidFill>
                <a:latin typeface="Times New Roman"/>
                <a:ea typeface="方正细黑一简体"/>
                <a:cs typeface="Courier New"/>
              </a:rPr>
              <a:t>P38</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探究与分享</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印证题</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在</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年《政府工作报告》中，将之前</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增强国有企业竞争力、创新力、控制力、影响力、抗风险能力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这一表述，调整概括为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提高国企核心竞争力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。这就要求国有企业不能只盯着盈利能力努力，而是要在科技、效率、人才、品牌等方面全面发力。为此，国有企业需要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lnSpc>
                <a:spcPct val="130000"/>
              </a:lnSpc>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加强管理提高效率，实现质和量的快速增长</a:t>
            </a:r>
            <a:endParaRPr lang="zh-CN" altLang="zh-CN" kern="100" dirty="0">
              <a:latin typeface="宋体"/>
              <a:cs typeface="Courier New"/>
            </a:endParaRPr>
          </a:p>
          <a:p>
            <a:pPr indent="713740" algn="just">
              <a:lnSpc>
                <a:spcPct val="130000"/>
              </a:lnSpc>
              <a:tabLst>
                <a:tab pos="2610485" algn="l"/>
              </a:tabLst>
            </a:pPr>
            <a:r>
              <a:rPr lang="zh-CN" altLang="zh-CN" b="1" kern="100" dirty="0">
                <a:latin typeface="宋体"/>
                <a:cs typeface="宋体"/>
              </a:rPr>
              <a:t>②</a:t>
            </a:r>
            <a:r>
              <a:rPr lang="zh-CN" altLang="zh-CN" b="1" kern="100" dirty="0">
                <a:latin typeface="Times New Roman"/>
                <a:ea typeface="方正细黑一简体"/>
                <a:cs typeface="Times New Roman"/>
              </a:rPr>
              <a:t>加强科技自立自强，加强关键核心技术攻关</a:t>
            </a:r>
            <a:endParaRPr lang="zh-CN" altLang="zh-CN" kern="100" dirty="0">
              <a:latin typeface="宋体"/>
              <a:cs typeface="Courier New"/>
            </a:endParaRPr>
          </a:p>
          <a:p>
            <a:pPr indent="713740" algn="just">
              <a:lnSpc>
                <a:spcPct val="130000"/>
              </a:lnSpc>
              <a:tabLst>
                <a:tab pos="2610485" algn="l"/>
              </a:tabLst>
            </a:pPr>
            <a:r>
              <a:rPr lang="zh-CN" altLang="zh-CN" b="1" kern="100" dirty="0">
                <a:latin typeface="宋体"/>
                <a:cs typeface="宋体"/>
              </a:rPr>
              <a:t>③</a:t>
            </a:r>
            <a:r>
              <a:rPr lang="zh-CN" altLang="zh-CN" b="1" kern="100" dirty="0">
                <a:latin typeface="Times New Roman"/>
                <a:ea typeface="方正细黑一简体"/>
                <a:cs typeface="Times New Roman"/>
              </a:rPr>
              <a:t>完善现代公司治理，提高科研投入产出效率</a:t>
            </a:r>
            <a:endParaRPr lang="zh-CN" altLang="zh-CN" kern="100" dirty="0">
              <a:latin typeface="宋体"/>
              <a:cs typeface="Courier New"/>
            </a:endParaRPr>
          </a:p>
          <a:p>
            <a:pPr indent="713740" algn="just">
              <a:lnSpc>
                <a:spcPct val="130000"/>
              </a:lnSpc>
              <a:tabLst>
                <a:tab pos="2610485" algn="l"/>
              </a:tabLst>
            </a:pPr>
            <a:r>
              <a:rPr lang="zh-CN" altLang="zh-CN" b="1" kern="100" dirty="0">
                <a:latin typeface="宋体"/>
                <a:cs typeface="宋体"/>
              </a:rPr>
              <a:t>④</a:t>
            </a:r>
            <a:r>
              <a:rPr lang="zh-CN" altLang="zh-CN" b="1" kern="100" dirty="0">
                <a:latin typeface="Times New Roman"/>
                <a:ea typeface="方正细黑一简体"/>
                <a:cs typeface="Times New Roman"/>
              </a:rPr>
              <a:t>聚焦增加利润，整合资源要素，提高生产效率</a:t>
            </a:r>
            <a:endParaRPr lang="zh-CN" altLang="zh-CN" kern="100" dirty="0">
              <a:latin typeface="宋体"/>
              <a:cs typeface="Courier New"/>
            </a:endParaRPr>
          </a:p>
          <a:p>
            <a:pPr indent="713740" algn="just">
              <a:lnSpc>
                <a:spcPct val="130000"/>
              </a:lnSpc>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smtClean="0">
                <a:latin typeface="宋体"/>
                <a:cs typeface="宋体"/>
              </a:rPr>
              <a:t>②③</a:t>
            </a:r>
            <a:r>
              <a:rPr lang="en-US" altLang="zh-CN" b="1" kern="100" dirty="0" smtClean="0">
                <a:latin typeface="宋体"/>
                <a:cs typeface="宋体"/>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smtClean="0">
                <a:latin typeface="宋体"/>
                <a:cs typeface="宋体"/>
              </a:rPr>
              <a:t>③④</a:t>
            </a:r>
            <a:endParaRPr lang="zh-CN" altLang="zh-CN" kern="100" dirty="0">
              <a:latin typeface="宋体"/>
              <a:cs typeface="Courier New"/>
            </a:endParaRPr>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03241"/>
            <a:ext cx="10975658" cy="5390056"/>
          </a:xfrm>
        </p:spPr>
        <p:txBody>
          <a:bodyPr>
            <a:normAutofit/>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国企应加强精益管理，提高运行效率，努力实现质的有效提升和量的合理增长，</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实现质和量的快速增长</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错误，</a:t>
            </a:r>
            <a:r>
              <a:rPr lang="zh-CN" altLang="zh-CN" b="1" kern="100" dirty="0">
                <a:latin typeface="宋体"/>
                <a:cs typeface="宋体"/>
              </a:rPr>
              <a:t>①</a:t>
            </a:r>
            <a:r>
              <a:rPr lang="zh-CN" altLang="zh-CN" b="1" kern="100" dirty="0">
                <a:latin typeface="Times New Roman"/>
                <a:ea typeface="方正细黑一简体"/>
                <a:cs typeface="Times New Roman"/>
              </a:rPr>
              <a:t>不当选；国企要提高核心竞争力，必须加强关键核心技术攻关，提高自主创新能力，</a:t>
            </a:r>
            <a:r>
              <a:rPr lang="zh-CN" altLang="zh-CN" b="1" kern="100" dirty="0">
                <a:latin typeface="宋体"/>
                <a:cs typeface="宋体"/>
              </a:rPr>
              <a:t>②</a:t>
            </a:r>
            <a:r>
              <a:rPr lang="zh-CN" altLang="zh-CN" b="1" kern="100" dirty="0">
                <a:latin typeface="Times New Roman"/>
                <a:ea typeface="方正细黑一简体"/>
                <a:cs typeface="Times New Roman"/>
              </a:rPr>
              <a:t>当选；国有企业要在科技、效率、人才、品牌等方面全面发力，需要完善现代公司治理，完善科技创新体制机制，提高科研投入产出效率，</a:t>
            </a:r>
            <a:r>
              <a:rPr lang="zh-CN" altLang="zh-CN" b="1" kern="100" dirty="0">
                <a:latin typeface="宋体"/>
                <a:cs typeface="宋体"/>
              </a:rPr>
              <a:t>③</a:t>
            </a:r>
            <a:r>
              <a:rPr lang="zh-CN" altLang="zh-CN" b="1" kern="100" dirty="0">
                <a:latin typeface="Times New Roman"/>
                <a:ea typeface="方正细黑一简体"/>
                <a:cs typeface="Times New Roman"/>
              </a:rPr>
              <a:t>当选；提高国企核心竞争力，国有企业要在科技、效率、人才、品牌等方面全面发力，不能只盯着盈利能力努力，</a:t>
            </a:r>
            <a:r>
              <a:rPr lang="zh-CN" altLang="zh-CN" b="1" kern="100" dirty="0">
                <a:latin typeface="宋体"/>
                <a:cs typeface="宋体"/>
              </a:rPr>
              <a:t>④</a:t>
            </a:r>
            <a:r>
              <a:rPr lang="zh-CN" altLang="zh-CN" b="1" kern="100" dirty="0">
                <a:latin typeface="Times New Roman"/>
                <a:ea typeface="方正细黑一简体"/>
                <a:cs typeface="Times New Roman"/>
              </a:rPr>
              <a:t>不当选。</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15209"/>
            <a:ext cx="10975658" cy="5966120"/>
          </a:xfrm>
        </p:spPr>
        <p:txBody>
          <a:bodyPr>
            <a:normAutofit lnSpcReduction="10000"/>
          </a:bodyPr>
          <a:lstStyle/>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教材</a:t>
            </a:r>
            <a:r>
              <a:rPr lang="en-US" altLang="zh-CN" b="1" kern="100" dirty="0">
                <a:solidFill>
                  <a:srgbClr val="7030A0"/>
                </a:solidFill>
                <a:latin typeface="Times New Roman"/>
                <a:ea typeface="方正细黑一简体"/>
                <a:cs typeface="Courier New"/>
              </a:rPr>
              <a:t>P39</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相关链接</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印证题</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增进民生福祉，是改革发展的目的。上海市人民政府列出为民办实事项目清单：新建社区市民健身中心</a:t>
            </a:r>
            <a:r>
              <a:rPr lang="en-US" altLang="zh-CN" b="1" kern="100" dirty="0">
                <a:latin typeface="Times New Roman"/>
                <a:ea typeface="方正细黑一简体"/>
                <a:cs typeface="Courier New"/>
              </a:rPr>
              <a:t>30</a:t>
            </a:r>
            <a:r>
              <a:rPr lang="zh-CN" altLang="zh-CN" b="1" kern="100" dirty="0">
                <a:latin typeface="Times New Roman"/>
                <a:ea typeface="方正细黑一简体"/>
                <a:cs typeface="Times New Roman"/>
              </a:rPr>
              <a:t>个，新建和改建市民健身步道</a:t>
            </a:r>
            <a:r>
              <a:rPr lang="en-US" altLang="zh-CN" b="1" kern="100" dirty="0">
                <a:latin typeface="Times New Roman"/>
                <a:ea typeface="方正细黑一简体"/>
                <a:cs typeface="Courier New"/>
              </a:rPr>
              <a:t>80</a:t>
            </a:r>
            <a:r>
              <a:rPr lang="zh-CN" altLang="zh-CN" b="1" kern="100" dirty="0">
                <a:latin typeface="Times New Roman"/>
                <a:ea typeface="方正细黑一简体"/>
                <a:cs typeface="Times New Roman"/>
              </a:rPr>
              <a:t>条、市民益智健身范点</a:t>
            </a:r>
            <a:r>
              <a:rPr lang="en-US" altLang="zh-CN" b="1" kern="100" dirty="0">
                <a:latin typeface="Times New Roman"/>
                <a:ea typeface="方正细黑一简体"/>
                <a:cs typeface="Courier New"/>
              </a:rPr>
              <a:t>600</a:t>
            </a:r>
            <a:r>
              <a:rPr lang="zh-CN" altLang="zh-CN" b="1" kern="100" dirty="0">
                <a:latin typeface="Times New Roman"/>
                <a:ea typeface="方正细黑一简体"/>
                <a:cs typeface="Times New Roman"/>
              </a:rPr>
              <a:t>个、市民健身驿站</a:t>
            </a:r>
            <a:r>
              <a:rPr lang="en-US" altLang="zh-CN" b="1" kern="100" dirty="0">
                <a:latin typeface="Times New Roman"/>
                <a:ea typeface="方正细黑一简体"/>
                <a:cs typeface="Courier New"/>
              </a:rPr>
              <a:t>80</a:t>
            </a:r>
            <a:r>
              <a:rPr lang="zh-CN" altLang="zh-CN" b="1" kern="100" dirty="0">
                <a:latin typeface="Times New Roman"/>
                <a:ea typeface="方正细黑一简体"/>
                <a:cs typeface="Times New Roman"/>
              </a:rPr>
              <a:t>个、市民运动球场</a:t>
            </a:r>
            <a:r>
              <a:rPr lang="en-US" altLang="zh-CN" b="1" kern="100" dirty="0">
                <a:latin typeface="Times New Roman"/>
                <a:ea typeface="方正细黑一简体"/>
                <a:cs typeface="Courier New"/>
              </a:rPr>
              <a:t>150</a:t>
            </a:r>
            <a:r>
              <a:rPr lang="zh-CN" altLang="zh-CN" b="1" kern="100" dirty="0">
                <a:latin typeface="Times New Roman"/>
                <a:ea typeface="方正细黑一简体"/>
                <a:cs typeface="Times New Roman"/>
              </a:rPr>
              <a:t>片。由此可见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人民支持、参与是改革发展的力量之源</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②</a:t>
            </a:r>
            <a:r>
              <a:rPr lang="zh-CN" altLang="zh-CN" b="1" kern="100" dirty="0">
                <a:latin typeface="Times New Roman"/>
                <a:ea typeface="方正细黑一简体"/>
                <a:cs typeface="Times New Roman"/>
              </a:rPr>
              <a:t>改革发展的成果集中表现为民生的改善</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③</a:t>
            </a:r>
            <a:r>
              <a:rPr lang="zh-CN" altLang="zh-CN" b="1" kern="100" dirty="0">
                <a:latin typeface="Times New Roman"/>
                <a:ea typeface="方正细黑一简体"/>
                <a:cs typeface="Times New Roman"/>
              </a:rPr>
              <a:t>坚持让人民共享改革发展的成果</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④</a:t>
            </a:r>
            <a:r>
              <a:rPr lang="zh-CN" altLang="zh-CN" b="1" kern="100" dirty="0">
                <a:latin typeface="Times New Roman"/>
                <a:ea typeface="方正细黑一简体"/>
                <a:cs typeface="Times New Roman"/>
              </a:rPr>
              <a:t>必须坚守</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以人民为中心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的发展思想</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②④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a:latin typeface="宋体"/>
                <a:cs typeface="宋体"/>
              </a:rPr>
              <a:t>③④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423321"/>
            <a:ext cx="10975658" cy="3949896"/>
          </a:xfrm>
        </p:spPr>
        <p:txBody>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党的领导核心力量、人民主体力量、民族凝聚力量，构成了支撑中国特色社会主义事业不断向前的力量之源，</a:t>
            </a:r>
            <a:r>
              <a:rPr lang="zh-CN" altLang="zh-CN" b="1" kern="100" dirty="0">
                <a:latin typeface="宋体"/>
                <a:cs typeface="宋体"/>
              </a:rPr>
              <a:t>①</a:t>
            </a:r>
            <a:r>
              <a:rPr lang="zh-CN" altLang="zh-CN" b="1" kern="100" dirty="0">
                <a:latin typeface="Times New Roman"/>
                <a:ea typeface="方正细黑一简体"/>
                <a:cs typeface="Times New Roman"/>
              </a:rPr>
              <a:t>错误；改革发展的成果体现在各个领域，而不仅仅是民生，</a:t>
            </a:r>
            <a:r>
              <a:rPr lang="zh-CN" altLang="zh-CN" b="1" kern="100" dirty="0">
                <a:latin typeface="宋体"/>
                <a:cs typeface="宋体"/>
              </a:rPr>
              <a:t>②</a:t>
            </a:r>
            <a:r>
              <a:rPr lang="zh-CN" altLang="zh-CN" b="1" kern="100" dirty="0">
                <a:latin typeface="Times New Roman"/>
                <a:ea typeface="方正细黑一简体"/>
                <a:cs typeface="Times New Roman"/>
              </a:rPr>
              <a:t>错误；</a:t>
            </a:r>
            <a:r>
              <a:rPr lang="zh-CN" altLang="zh-CN" b="1" kern="100" dirty="0">
                <a:latin typeface="宋体"/>
                <a:cs typeface="宋体"/>
              </a:rPr>
              <a:t>③④</a:t>
            </a:r>
            <a:r>
              <a:rPr lang="zh-CN" altLang="zh-CN" b="1" kern="100" dirty="0">
                <a:latin typeface="Times New Roman"/>
                <a:ea typeface="方正细黑一简体"/>
                <a:cs typeface="Times New Roman"/>
              </a:rPr>
              <a:t>正确且符合题意。</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情境思考题</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阅读材料，回答问题。</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高质量发展是全面建设社会主义现代化国家的首要任务。</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高质量发展，就是能够很好满足人民日益增长的美好生活需要的发展，是体现新发展理念的发展，是创新成为第一动力、协调成为内生特点、绿色成为普遍形态、开放成为必由之路、共享成为根本目的的发展。高质量发展，就是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有没有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转向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好不好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88640"/>
            <a:ext cx="10975658" cy="5966120"/>
          </a:xfrm>
        </p:spPr>
        <p:txBody>
          <a:bodyPr>
            <a:noAutofit/>
          </a:bodyPr>
          <a:lstStyle/>
          <a:p>
            <a:pPr indent="713740" algn="just">
              <a:tabLst>
                <a:tab pos="2610485" algn="l"/>
              </a:tabLst>
            </a:pPr>
            <a:r>
              <a:rPr lang="zh-CN" altLang="zh-CN" b="1" kern="100" dirty="0">
                <a:latin typeface="Times New Roman"/>
                <a:ea typeface="方正细黑一简体"/>
                <a:cs typeface="Times New Roman"/>
              </a:rPr>
              <a:t>经济发展是一个螺旋式上升的过程，上升不是线性的，量积累到一定阶段，必须转向质的提升。</a:t>
            </a:r>
            <a:r>
              <a:rPr lang="en-US" altLang="zh-CN" b="1" kern="100" dirty="0">
                <a:latin typeface="Times New Roman"/>
                <a:ea typeface="方正细黑一简体"/>
                <a:cs typeface="Courier New"/>
              </a:rPr>
              <a:t>20</a:t>
            </a:r>
            <a:r>
              <a:rPr lang="zh-CN" altLang="zh-CN" b="1" kern="100" dirty="0">
                <a:latin typeface="Times New Roman"/>
                <a:ea typeface="方正细黑一简体"/>
                <a:cs typeface="Times New Roman"/>
              </a:rPr>
              <a:t>世纪</a:t>
            </a:r>
            <a:r>
              <a:rPr lang="en-US" altLang="zh-CN" b="1" kern="100" dirty="0">
                <a:latin typeface="Times New Roman"/>
                <a:ea typeface="方正细黑一简体"/>
                <a:cs typeface="Courier New"/>
              </a:rPr>
              <a:t>60</a:t>
            </a:r>
            <a:r>
              <a:rPr lang="zh-CN" altLang="zh-CN" b="1" kern="100" dirty="0">
                <a:latin typeface="Times New Roman"/>
                <a:ea typeface="方正细黑一简体"/>
                <a:cs typeface="Times New Roman"/>
              </a:rPr>
              <a:t>年代以来，全球</a:t>
            </a:r>
            <a:r>
              <a:rPr lang="en-US" altLang="zh-CN" b="1" kern="100" dirty="0">
                <a:latin typeface="Times New Roman"/>
                <a:ea typeface="方正细黑一简体"/>
                <a:cs typeface="Courier New"/>
              </a:rPr>
              <a:t>100</a:t>
            </a:r>
            <a:r>
              <a:rPr lang="zh-CN" altLang="zh-CN" b="1" kern="100" dirty="0">
                <a:latin typeface="Times New Roman"/>
                <a:ea typeface="方正细黑一简体"/>
                <a:cs typeface="Times New Roman"/>
              </a:rPr>
              <a:t>多个中等收入经济体中只有十几个成为高收入经济体。那些取得成功的国家和地区，就是在经历高速增长阶段后实现了经济发展从量的扩张转向质的提高。中国特色社会主义进入新时代，我国社会主要矛盾发生了重大变化，发展不平衡不充分的问题更加突出，发展中的矛盾和问题集中体现在发展质量上。高质量发展是必须迈过的坎，每个产业、每个企业都要朝着这个方向坚定往前走。同时，世界新一轮科技革命和产业变革正在重构全球创新版图、重塑全球经济结构，这是我国推动高质量发展千载难逢的历史机遇</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332656"/>
            <a:ext cx="10975658" cy="4525963"/>
          </a:xfrm>
        </p:spPr>
        <p:txBody>
          <a:bodyPr/>
          <a:lstStyle/>
          <a:p>
            <a:pPr indent="71374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结合材料，运用所学知识，说明为什么要推动高质量发展。</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推动高质量发展，需要多方面行动。运用《经济与社会》知识，完成下表。</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2597024461"/>
              </p:ext>
            </p:extLst>
          </p:nvPr>
        </p:nvGraphicFramePr>
        <p:xfrm>
          <a:off x="1057027" y="2652433"/>
          <a:ext cx="9865096" cy="3224839"/>
        </p:xfrm>
        <a:graphic>
          <a:graphicData uri="http://schemas.openxmlformats.org/drawingml/2006/table">
            <a:tbl>
              <a:tblPr/>
              <a:tblGrid>
                <a:gridCol w="3744416"/>
                <a:gridCol w="6120680"/>
              </a:tblGrid>
              <a:tr h="664519">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高质量发展的主要方面</a:t>
                      </a:r>
                      <a:endParaRPr lang="zh-CN" sz="2800" kern="100">
                        <a:effectLst/>
                        <a:latin typeface="宋体"/>
                        <a:cs typeface="Courier New"/>
                      </a:endParaRPr>
                    </a:p>
                  </a:txBody>
                  <a:tcPr marL="24246" marR="242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推动高质量发展的着力点</a:t>
                      </a:r>
                      <a:endParaRPr lang="zh-CN" sz="2800" kern="100">
                        <a:effectLst/>
                        <a:latin typeface="宋体"/>
                        <a:cs typeface="Courier New"/>
                      </a:endParaRPr>
                    </a:p>
                  </a:txBody>
                  <a:tcPr marL="24246" marR="242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26526">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生产要素投入方面</a:t>
                      </a:r>
                      <a:endParaRPr lang="zh-CN" sz="2800" kern="100">
                        <a:effectLst/>
                        <a:latin typeface="宋体"/>
                        <a:cs typeface="Courier New"/>
                      </a:endParaRPr>
                    </a:p>
                  </a:txBody>
                  <a:tcPr marL="24246" marR="242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宋体"/>
                          <a:cs typeface="宋体"/>
                        </a:rPr>
                        <a:t>①</a:t>
                      </a:r>
                      <a:endParaRPr lang="zh-CN" sz="2800" kern="100">
                        <a:effectLst/>
                        <a:latin typeface="宋体"/>
                        <a:cs typeface="Courier New"/>
                      </a:endParaRPr>
                    </a:p>
                  </a:txBody>
                  <a:tcPr marL="24246" marR="242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64519">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供给方面</a:t>
                      </a:r>
                      <a:endParaRPr lang="zh-CN" sz="2800" kern="100">
                        <a:effectLst/>
                        <a:latin typeface="宋体"/>
                        <a:cs typeface="Courier New"/>
                      </a:endParaRPr>
                    </a:p>
                  </a:txBody>
                  <a:tcPr marL="24246" marR="242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实现产业体系比较完整，生产组织方式网络化</a:t>
                      </a:r>
                      <a:r>
                        <a:rPr lang="en-US" sz="2800" b="1" kern="100" dirty="0">
                          <a:effectLst/>
                          <a:latin typeface="Times New Roman"/>
                          <a:ea typeface="方正细黑一简体"/>
                          <a:cs typeface="Courier New"/>
                        </a:rPr>
                        <a:t>……</a:t>
                      </a:r>
                      <a:endParaRPr lang="zh-CN" sz="2800" kern="100" dirty="0">
                        <a:effectLst/>
                        <a:latin typeface="宋体"/>
                        <a:cs typeface="Courier New"/>
                      </a:endParaRPr>
                    </a:p>
                  </a:txBody>
                  <a:tcPr marL="24246" marR="242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26526">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需求方面</a:t>
                      </a:r>
                      <a:endParaRPr lang="zh-CN" sz="2800" kern="100">
                        <a:effectLst/>
                        <a:latin typeface="宋体"/>
                        <a:cs typeface="Courier New"/>
                      </a:endParaRPr>
                    </a:p>
                  </a:txBody>
                  <a:tcPr marL="24246" marR="242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a:effectLst/>
                          <a:latin typeface="宋体"/>
                          <a:cs typeface="宋体"/>
                        </a:rPr>
                        <a:t>②</a:t>
                      </a:r>
                      <a:endParaRPr lang="zh-CN" sz="2800" kern="100" dirty="0">
                        <a:effectLst/>
                        <a:latin typeface="宋体"/>
                        <a:cs typeface="Courier New"/>
                      </a:endParaRPr>
                    </a:p>
                  </a:txBody>
                  <a:tcPr marL="24246" marR="242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2702499436"/>
              </p:ext>
            </p:extLst>
          </p:nvPr>
        </p:nvGraphicFramePr>
        <p:xfrm>
          <a:off x="969640" y="1351087"/>
          <a:ext cx="10312523" cy="3806105"/>
        </p:xfrm>
        <a:graphic>
          <a:graphicData uri="http://schemas.openxmlformats.org/drawingml/2006/table">
            <a:tbl>
              <a:tblPr/>
              <a:tblGrid>
                <a:gridCol w="1671563"/>
                <a:gridCol w="8640960"/>
              </a:tblGrid>
              <a:tr h="1522442">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分配方面</a:t>
                      </a:r>
                      <a:endParaRPr lang="zh-CN" sz="2800" kern="100" dirty="0">
                        <a:effectLst/>
                        <a:latin typeface="宋体"/>
                        <a:cs typeface="Courier New"/>
                      </a:endParaRPr>
                    </a:p>
                  </a:txBody>
                  <a:tcPr marL="24246" marR="242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实现投资有回报、企业有利润、员工有收入、政府有税收，并且充分反映各自按市场评价的贡献</a:t>
                      </a:r>
                      <a:r>
                        <a:rPr lang="zh-CN" sz="2800" b="1" kern="100" dirty="0" smtClean="0">
                          <a:effectLst/>
                          <a:latin typeface="Times New Roman"/>
                          <a:ea typeface="方正细黑一简体"/>
                          <a:cs typeface="Times New Roman"/>
                        </a:rPr>
                        <a:t>。</a:t>
                      </a:r>
                      <a:endParaRPr lang="zh-CN" sz="2800" kern="100" dirty="0">
                        <a:effectLst/>
                        <a:latin typeface="宋体"/>
                        <a:cs typeface="Courier New"/>
                      </a:endParaRPr>
                    </a:p>
                  </a:txBody>
                  <a:tcPr marL="24246" marR="242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83663">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宏观经济循环方面</a:t>
                      </a:r>
                      <a:endParaRPr lang="zh-CN" sz="2800" kern="100">
                        <a:effectLst/>
                        <a:latin typeface="宋体"/>
                        <a:cs typeface="Courier New"/>
                      </a:endParaRPr>
                    </a:p>
                  </a:txBody>
                  <a:tcPr marL="24246" marR="242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实现生产、流通、分配、消费循环通畅，国民经济重大比例关系和空间布局比较合理，经济发展比较平稳，不出现大的起落。</a:t>
                      </a:r>
                      <a:endParaRPr lang="zh-CN" sz="2800" kern="100" dirty="0">
                        <a:effectLst/>
                        <a:latin typeface="宋体"/>
                        <a:cs typeface="Courier New"/>
                      </a:endParaRPr>
                    </a:p>
                  </a:txBody>
                  <a:tcPr marL="24246" marR="242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561083" y="692696"/>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271193"/>
            <a:ext cx="10975658" cy="6254152"/>
          </a:xfrm>
        </p:spPr>
        <p:txBody>
          <a:bodyPr>
            <a:noAutofit/>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第</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问，高质量发展，就是能够很好满足人民日益增长的美好生活需要的发展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坚持以人民为中心的发展思想；高质量发展是体现新发展理念的发展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坚持新发展理念；中国进入新时代，主要矛盾发生变化，国际形势发生变化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高质量发展对我国在国际上的影响。第</a:t>
            </a: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问，本题需要调用《经济与社会》的有关知识，对推动高质量发展的着力点进行分析，需要从生产要素投入和需求两方面分析，根据表格中的其他方面，知道要填写的内容为高质量发展所要达到的目标。填写表格时，生产要素投入可以从其数量、质量等角度思考，需求可以结合有效性需求、提升消费信心和能力、释放潜能等角度思考，符合题意要求即可</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343201"/>
            <a:ext cx="10975658" cy="6110136"/>
          </a:xfrm>
        </p:spPr>
        <p:txBody>
          <a:bodyPr>
            <a:normAutofit/>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答案示例：</a:t>
            </a:r>
            <a:r>
              <a:rPr lang="en-US" altLang="zh-CN" b="1" kern="100" dirty="0">
                <a:latin typeface="Times New Roman"/>
                <a:ea typeface="方正细黑一简体"/>
                <a:cs typeface="Courier New"/>
              </a:rPr>
              <a:t>(1)</a:t>
            </a:r>
            <a:r>
              <a:rPr lang="zh-CN" altLang="zh-CN" b="1" kern="100" dirty="0">
                <a:latin typeface="宋体"/>
                <a:cs typeface="宋体"/>
              </a:rPr>
              <a:t>①</a:t>
            </a:r>
            <a:r>
              <a:rPr lang="zh-CN" altLang="zh-CN" b="1" kern="100" dirty="0">
                <a:latin typeface="Times New Roman"/>
                <a:ea typeface="方正细黑一简体"/>
                <a:cs typeface="Times New Roman"/>
              </a:rPr>
              <a:t>高质量发展遵循了以人民为中心的发展思想，就要维护人民的根本利益，满足人民日益增长的美好生活需要。</a:t>
            </a:r>
            <a:r>
              <a:rPr lang="zh-CN" altLang="zh-CN" b="1" kern="100" dirty="0">
                <a:latin typeface="宋体"/>
                <a:cs typeface="宋体"/>
              </a:rPr>
              <a:t>②</a:t>
            </a:r>
            <a:r>
              <a:rPr lang="zh-CN" altLang="zh-CN" b="1" kern="100" dirty="0">
                <a:latin typeface="Times New Roman"/>
                <a:ea typeface="方正细黑一简体"/>
                <a:cs typeface="Times New Roman"/>
              </a:rPr>
              <a:t>高质量发展着力解决发展不平衡不充分的问题，是贯彻创新、协调、绿色、开放、共享的新发展理念的要求。</a:t>
            </a:r>
            <a:r>
              <a:rPr lang="zh-CN" altLang="zh-CN" b="1" kern="100" dirty="0">
                <a:latin typeface="宋体"/>
                <a:cs typeface="宋体"/>
              </a:rPr>
              <a:t>③</a:t>
            </a:r>
            <a:r>
              <a:rPr lang="zh-CN" altLang="zh-CN" b="1" kern="100" dirty="0">
                <a:latin typeface="Times New Roman"/>
                <a:ea typeface="方正细黑一简体"/>
                <a:cs typeface="Times New Roman"/>
              </a:rPr>
              <a:t>我国进入新时代，社会主要矛盾发生变化，必须促进高质量发展，才能更好顺应现代化发展潮流，为人民对美好生活的向往打下坚实的物质基础。　　</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宋体"/>
                <a:cs typeface="宋体"/>
              </a:rPr>
              <a:t>①</a:t>
            </a:r>
            <a:r>
              <a:rPr lang="zh-CN" altLang="zh-CN" b="1" kern="100" dirty="0">
                <a:latin typeface="Times New Roman"/>
                <a:ea typeface="方正细黑一简体"/>
                <a:cs typeface="Times New Roman"/>
              </a:rPr>
              <a:t>实现提高生产要素的投入数量和质量，效率和推动技术进步，提升全要素生产率。</a:t>
            </a:r>
            <a:r>
              <a:rPr lang="zh-CN" altLang="zh-CN" b="1" kern="100" dirty="0">
                <a:latin typeface="宋体"/>
                <a:cs typeface="宋体"/>
              </a:rPr>
              <a:t>②</a:t>
            </a:r>
            <a:r>
              <a:rPr lang="zh-CN" altLang="zh-CN" b="1" kern="100" dirty="0">
                <a:latin typeface="Times New Roman"/>
                <a:ea typeface="方正细黑一简体"/>
                <a:cs typeface="Times New Roman"/>
              </a:rPr>
              <a:t>实现消费扩容提质，消费能力有保障，消费潜力能释放，满足多样化需求。</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764704"/>
            <a:ext cx="10975658" cy="4525963"/>
          </a:xfrm>
        </p:spPr>
        <p:txBody>
          <a:bodyPr/>
          <a:lstStyle/>
          <a:p>
            <a:pPr indent="713740" algn="ctr">
              <a:tabLst>
                <a:tab pos="2610485" algn="l"/>
              </a:tabLst>
            </a:pPr>
            <a:r>
              <a:rPr lang="zh-CN" altLang="zh-CN" b="1" kern="100" dirty="0">
                <a:solidFill>
                  <a:srgbClr val="0000FF"/>
                </a:solidFill>
                <a:latin typeface="Times New Roman"/>
                <a:ea typeface="方正细黑一简体"/>
                <a:cs typeface="Times New Roman"/>
              </a:rPr>
              <a:t>目题逐解</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二</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构建新发展格局</a:t>
            </a:r>
            <a:endParaRPr lang="zh-CN" altLang="zh-CN" sz="1050" kern="100" dirty="0">
              <a:solidFill>
                <a:srgbClr val="0000FF"/>
              </a:solidFill>
              <a:latin typeface="宋体"/>
              <a:cs typeface="Courier New"/>
            </a:endParaRPr>
          </a:p>
          <a:p>
            <a:pPr indent="713740" algn="just">
              <a:tabLst>
                <a:tab pos="2610485" algn="l"/>
              </a:tabLst>
            </a:pPr>
            <a:r>
              <a:rPr lang="zh-CN" altLang="zh-CN" b="1" kern="100" dirty="0">
                <a:solidFill>
                  <a:srgbClr val="7030A0"/>
                </a:solidFill>
                <a:latin typeface="Times New Roman"/>
                <a:ea typeface="方正细黑一简体"/>
                <a:cs typeface="Times New Roman"/>
              </a:rPr>
              <a:t>主干知识的理解、识记</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总论</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构建新发展格局</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396888940"/>
              </p:ext>
            </p:extLst>
          </p:nvPr>
        </p:nvGraphicFramePr>
        <p:xfrm>
          <a:off x="1489075" y="3261267"/>
          <a:ext cx="9649072" cy="2716588"/>
        </p:xfrm>
        <a:graphic>
          <a:graphicData uri="http://schemas.openxmlformats.org/drawingml/2006/table">
            <a:tbl>
              <a:tblPr/>
              <a:tblGrid>
                <a:gridCol w="792087"/>
                <a:gridCol w="8856985"/>
              </a:tblGrid>
              <a:tr h="1358294">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含义</a:t>
                      </a:r>
                      <a:endParaRPr lang="zh-CN" sz="2800" kern="100" dirty="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构建</a:t>
                      </a:r>
                      <a:r>
                        <a:rPr lang="zh-CN" sz="2800" b="1" kern="100" dirty="0" smtClean="0">
                          <a:effectLst/>
                          <a:latin typeface="Times New Roman"/>
                          <a:ea typeface="方正细黑一简体"/>
                          <a:cs typeface="Times New Roman"/>
                        </a:rPr>
                        <a:t>以</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大</a:t>
                      </a:r>
                      <a:r>
                        <a:rPr lang="zh-CN" sz="2800" b="1" kern="100" dirty="0">
                          <a:effectLst/>
                          <a:latin typeface="Times New Roman"/>
                          <a:ea typeface="方正细黑一简体"/>
                          <a:cs typeface="Times New Roman"/>
                        </a:rPr>
                        <a:t>循环为主体、国内国际双循</a:t>
                      </a:r>
                      <a:r>
                        <a:rPr lang="zh-CN" sz="2800" b="1" kern="100" dirty="0" smtClean="0">
                          <a:effectLst/>
                          <a:latin typeface="Times New Roman"/>
                          <a:ea typeface="方正细黑一简体"/>
                          <a:cs typeface="Times New Roman"/>
                        </a:rPr>
                        <a:t>环</a:t>
                      </a:r>
                      <a:r>
                        <a:rPr lang="en-US" altLang="zh-CN" sz="2800" b="1" kern="100" dirty="0" smtClean="0">
                          <a:effectLst/>
                          <a:latin typeface="Times New Roman"/>
                          <a:ea typeface="方正细黑一简体"/>
                          <a:cs typeface="Times New Roman"/>
                        </a:rPr>
                        <a:t>_________</a:t>
                      </a:r>
                    </a:p>
                    <a:p>
                      <a:pPr algn="l">
                        <a:lnSpc>
                          <a:spcPct val="150000"/>
                        </a:lnSpc>
                        <a:spcAft>
                          <a:spcPts val="0"/>
                        </a:spcAft>
                        <a:tabLst>
                          <a:tab pos="2610485" algn="l"/>
                        </a:tabLst>
                      </a:pPr>
                      <a:r>
                        <a:rPr lang="zh-CN" sz="2800" b="1" kern="100" dirty="0" smtClean="0">
                          <a:effectLst/>
                          <a:latin typeface="Times New Roman"/>
                          <a:ea typeface="方正细黑一简体"/>
                          <a:cs typeface="Times New Roman"/>
                        </a:rPr>
                        <a:t>的</a:t>
                      </a:r>
                      <a:r>
                        <a:rPr lang="zh-CN" sz="2800" b="1" kern="100" dirty="0">
                          <a:effectLst/>
                          <a:latin typeface="Times New Roman"/>
                          <a:ea typeface="方正细黑一简体"/>
                          <a:cs typeface="Times New Roman"/>
                        </a:rPr>
                        <a:t>新发展格局</a:t>
                      </a:r>
                      <a:endParaRPr lang="zh-CN" sz="2800" kern="100" dirty="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58294">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特点</a:t>
                      </a:r>
                      <a:endParaRPr lang="zh-CN" sz="2800" kern="10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新发展格局决不是封闭的国内循环，而是开放的国内国际双循环</a:t>
                      </a:r>
                      <a:endParaRPr lang="zh-CN" sz="2800" kern="100" dirty="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3361283" y="3409836"/>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国内</a:t>
            </a:r>
            <a:endParaRPr lang="zh-CN" altLang="en-US" dirty="0"/>
          </a:p>
        </p:txBody>
      </p:sp>
      <p:sp>
        <p:nvSpPr>
          <p:cNvPr id="6" name="矩形 5"/>
          <p:cNvSpPr/>
          <p:nvPr/>
        </p:nvSpPr>
        <p:spPr>
          <a:xfrm>
            <a:off x="9266179" y="3400311"/>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相互促进</a:t>
            </a:r>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4114339620"/>
              </p:ext>
            </p:extLst>
          </p:nvPr>
        </p:nvGraphicFramePr>
        <p:xfrm>
          <a:off x="753615" y="1423095"/>
          <a:ext cx="10528548" cy="4022129"/>
        </p:xfrm>
        <a:graphic>
          <a:graphicData uri="http://schemas.openxmlformats.org/drawingml/2006/table">
            <a:tbl>
              <a:tblPr/>
              <a:tblGrid>
                <a:gridCol w="864283"/>
                <a:gridCol w="1239330"/>
                <a:gridCol w="8424935"/>
              </a:tblGrid>
              <a:tr h="1769667">
                <a:tc rowSpan="2">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要求</a:t>
                      </a:r>
                      <a:endParaRPr lang="zh-CN" sz="2800" kern="100" dirty="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国内大循环</a:t>
                      </a:r>
                      <a:endParaRPr lang="zh-CN" sz="2800" kern="100" dirty="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要坚</a:t>
                      </a:r>
                      <a:r>
                        <a:rPr lang="zh-CN" sz="2800" b="1" kern="100" dirty="0" smtClean="0">
                          <a:effectLst/>
                          <a:latin typeface="Times New Roman"/>
                          <a:ea typeface="方正细黑一简体"/>
                          <a:cs typeface="Times New Roman"/>
                        </a:rPr>
                        <a:t>持</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这</a:t>
                      </a:r>
                      <a:r>
                        <a:rPr lang="zh-CN" sz="2800" b="1" kern="100" dirty="0">
                          <a:effectLst/>
                          <a:latin typeface="Times New Roman"/>
                          <a:ea typeface="方正细黑一简体"/>
                          <a:cs typeface="Times New Roman"/>
                        </a:rPr>
                        <a:t>个战略基点，使生产、分配、流通、消费更多依托国内市场，形成国民经济良性循</a:t>
                      </a:r>
                      <a:r>
                        <a:rPr lang="zh-CN" sz="2800" b="1" kern="100" dirty="0" smtClean="0">
                          <a:effectLst/>
                          <a:latin typeface="Times New Roman"/>
                          <a:ea typeface="方正细黑一简体"/>
                          <a:cs typeface="Times New Roman"/>
                        </a:rPr>
                        <a:t>环</a:t>
                      </a:r>
                      <a:endParaRPr lang="zh-CN" sz="2800" kern="100" dirty="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52462">
                <a:tc vMerge="1">
                  <a:txBody>
                    <a:bodyPr/>
                    <a:lstStyle/>
                    <a:p>
                      <a:endParaRPr lang="zh-CN" altLang="en-US"/>
                    </a:p>
                  </a:txBody>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双循环</a:t>
                      </a:r>
                      <a:endParaRPr lang="zh-CN" sz="2800" kern="10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要把实施扩大内需战略同深化供给侧结构性改革有机结合起来，增强国内大循环内生动力和可靠性，提升国际循环质量和水平，加快建设现代化经济体系</a:t>
                      </a:r>
                      <a:endParaRPr lang="zh-CN" sz="2800" kern="100" dirty="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201043" y="764704"/>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
        <p:nvSpPr>
          <p:cNvPr id="6" name="矩形 5"/>
          <p:cNvSpPr/>
          <p:nvPr/>
        </p:nvSpPr>
        <p:spPr>
          <a:xfrm>
            <a:off x="3937347" y="1772816"/>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扩大内需</a:t>
            </a:r>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zh-CN" altLang="zh-CN" b="1" kern="100" dirty="0">
                <a:solidFill>
                  <a:srgbClr val="31849B"/>
                </a:solidFill>
                <a:latin typeface="Times New Roman"/>
                <a:ea typeface="方正细黑一简体"/>
                <a:cs typeface="Times New Roman"/>
              </a:rPr>
              <a:t>微点拨</a:t>
            </a:r>
            <a:r>
              <a:rPr lang="zh-CN" altLang="zh-CN" b="1" kern="100" dirty="0">
                <a:latin typeface="Times New Roman"/>
                <a:ea typeface="方正细黑一简体"/>
                <a:cs typeface="Times New Roman"/>
              </a:rPr>
              <a:t>：</a:t>
            </a:r>
            <a:r>
              <a:rPr lang="zh-CN" altLang="zh-CN" b="1" kern="100" dirty="0">
                <a:latin typeface="宋体"/>
                <a:cs typeface="宋体"/>
              </a:rPr>
              <a:t>①</a:t>
            </a:r>
            <a:r>
              <a:rPr lang="zh-CN" altLang="zh-CN" b="1" kern="100" dirty="0">
                <a:latin typeface="Times New Roman"/>
                <a:ea typeface="方正细黑一简体"/>
                <a:cs typeface="Times New Roman"/>
              </a:rPr>
              <a:t>图示妙解供给侧与需求侧</a:t>
            </a:r>
            <a:endParaRPr lang="zh-CN" altLang="zh-CN" sz="1050" kern="100" dirty="0">
              <a:latin typeface="宋体"/>
              <a:cs typeface="Courier New"/>
            </a:endParaRPr>
          </a:p>
          <a:p>
            <a:endParaRPr lang="zh-CN" altLang="en-US" dirty="0"/>
          </a:p>
        </p:txBody>
      </p:sp>
      <p:pic>
        <p:nvPicPr>
          <p:cNvPr id="4098" name="Picture 2" descr="23ZZXKCBXE2-9.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209155" y="2204864"/>
            <a:ext cx="7416824" cy="299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332656"/>
            <a:ext cx="10975658" cy="4525963"/>
          </a:xfrm>
        </p:spPr>
        <p:txBody>
          <a:bodyPr/>
          <a:lstStyle/>
          <a:p>
            <a:pPr indent="713740" algn="just">
              <a:tabLst>
                <a:tab pos="2610485" algn="l"/>
              </a:tabLst>
            </a:pPr>
            <a:r>
              <a:rPr lang="zh-CN" altLang="zh-CN" b="1" kern="100" dirty="0">
                <a:latin typeface="宋体"/>
                <a:cs typeface="宋体"/>
              </a:rPr>
              <a:t>②</a:t>
            </a:r>
            <a:r>
              <a:rPr lang="zh-CN" altLang="zh-CN" b="1" kern="100" dirty="0">
                <a:latin typeface="Times New Roman"/>
                <a:ea typeface="方正细黑一简体"/>
                <a:cs typeface="Times New Roman"/>
              </a:rPr>
              <a:t>全面理解现代化经济体系</a:t>
            </a:r>
            <a:endParaRPr lang="zh-CN" altLang="zh-CN" sz="1050" kern="100" dirty="0">
              <a:latin typeface="宋体"/>
              <a:cs typeface="Courier New"/>
            </a:endParaRPr>
          </a:p>
          <a:p>
            <a:endParaRPr lang="zh-CN" altLang="en-US" dirty="0"/>
          </a:p>
        </p:txBody>
      </p:sp>
      <p:pic>
        <p:nvPicPr>
          <p:cNvPr id="5122" name="Picture 2" descr="2023zzxkcb2-46.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713211" y="1052736"/>
            <a:ext cx="7110858" cy="5427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476672"/>
            <a:ext cx="10975658" cy="5390056"/>
          </a:xfrm>
        </p:spPr>
        <p:txBody>
          <a:bodyPr>
            <a:noAutofit/>
          </a:bodyPr>
          <a:lstStyle/>
          <a:p>
            <a:pPr indent="713740" algn="just">
              <a:tabLst>
                <a:tab pos="2610485" algn="l"/>
              </a:tabLst>
            </a:pPr>
            <a:r>
              <a:rPr lang="en-US" altLang="zh-CN" b="1" kern="100" dirty="0">
                <a:solidFill>
                  <a:srgbClr val="7030A0"/>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建设现代化产业体系</a:t>
            </a:r>
            <a:endParaRPr lang="zh-CN" altLang="zh-CN"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(1)</a:t>
            </a:r>
            <a:r>
              <a:rPr lang="zh-CN" altLang="zh-CN" b="1" kern="100" dirty="0">
                <a:solidFill>
                  <a:srgbClr val="7030A0"/>
                </a:solidFill>
                <a:latin typeface="Times New Roman"/>
                <a:ea typeface="方正细黑一简体"/>
                <a:cs typeface="Times New Roman"/>
              </a:rPr>
              <a:t>要求：</a:t>
            </a:r>
            <a:r>
              <a:rPr lang="zh-CN" altLang="zh-CN" b="1" kern="100" dirty="0">
                <a:latin typeface="Times New Roman"/>
                <a:ea typeface="方正细黑一简体"/>
                <a:cs typeface="Times New Roman"/>
              </a:rPr>
              <a:t>坚持把发展经济的着力点放在实体经济上，推进新型工业化。</a:t>
            </a:r>
            <a:endParaRPr lang="zh-CN" altLang="zh-CN"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(2)</a:t>
            </a:r>
            <a:r>
              <a:rPr lang="zh-CN" altLang="zh-CN" b="1" kern="100" dirty="0">
                <a:solidFill>
                  <a:srgbClr val="7030A0"/>
                </a:solidFill>
                <a:latin typeface="Times New Roman"/>
                <a:ea typeface="方正细黑一简体"/>
                <a:cs typeface="Times New Roman"/>
              </a:rPr>
              <a:t>目标：</a:t>
            </a:r>
            <a:r>
              <a:rPr lang="zh-CN" altLang="zh-CN" b="1" kern="100" dirty="0">
                <a:latin typeface="Times New Roman"/>
                <a:ea typeface="方正细黑一简体"/>
                <a:cs typeface="Times New Roman"/>
              </a:rPr>
              <a:t>加快建设制造强国、质量强国、航天强国、交通强国、网络强国、数字中国。</a:t>
            </a:r>
            <a:endParaRPr lang="zh-CN" altLang="zh-CN" kern="100" dirty="0">
              <a:latin typeface="宋体"/>
              <a:cs typeface="Courier New"/>
            </a:endParaRPr>
          </a:p>
          <a:p>
            <a:pPr indent="713740" algn="just">
              <a:tabLst>
                <a:tab pos="2610485" algn="l"/>
              </a:tabLst>
            </a:pPr>
            <a:r>
              <a:rPr lang="zh-CN" altLang="zh-CN" b="1" kern="100" dirty="0">
                <a:solidFill>
                  <a:srgbClr val="31849B"/>
                </a:solidFill>
                <a:latin typeface="Times New Roman"/>
                <a:ea typeface="方正细黑一简体"/>
                <a:cs typeface="Times New Roman"/>
              </a:rPr>
              <a:t>微点拨</a:t>
            </a:r>
            <a:r>
              <a:rPr lang="zh-CN" altLang="zh-CN" b="1" kern="100" dirty="0">
                <a:latin typeface="Times New Roman"/>
                <a:ea typeface="方正细黑一简体"/>
                <a:cs typeface="Times New Roman"/>
              </a:rPr>
              <a:t>：深化理解实体经济</a:t>
            </a:r>
            <a:endParaRPr lang="zh-CN" altLang="zh-CN" kern="100" dirty="0">
              <a:latin typeface="宋体"/>
              <a:cs typeface="Courier New"/>
            </a:endParaRPr>
          </a:p>
          <a:p>
            <a:pPr indent="713740" algn="just">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大力发展实体经济的原因：实体经济是一国经济的立身之本</a:t>
            </a:r>
            <a:r>
              <a:rPr lang="zh-CN" altLang="zh-CN" b="1" kern="100" dirty="0">
                <a:latin typeface="宋体"/>
                <a:ea typeface="Times New Roman"/>
                <a:cs typeface="Courier New"/>
              </a:rPr>
              <a:t> </a:t>
            </a:r>
            <a:r>
              <a:rPr lang="zh-CN" altLang="zh-CN" b="1" kern="100" dirty="0">
                <a:latin typeface="Times New Roman"/>
                <a:ea typeface="方正细黑一简体"/>
                <a:cs typeface="Times New Roman"/>
              </a:rPr>
              <a:t>，是国家强盛的重要支柱，是现代化经济体系的根基。</a:t>
            </a:r>
            <a:endParaRPr lang="zh-CN" altLang="zh-CN" kern="100" dirty="0">
              <a:latin typeface="宋体"/>
              <a:cs typeface="Courier New"/>
            </a:endParaRPr>
          </a:p>
          <a:p>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404664"/>
            <a:ext cx="10975658" cy="4525963"/>
          </a:xfrm>
        </p:spPr>
        <p:txBody>
          <a:bodyPr/>
          <a:lstStyle/>
          <a:p>
            <a:pPr indent="713740" algn="just">
              <a:tabLst>
                <a:tab pos="2610485" algn="l"/>
              </a:tabLst>
            </a:pPr>
            <a:r>
              <a:rPr lang="zh-CN" altLang="zh-CN" b="1" kern="100" dirty="0">
                <a:latin typeface="宋体"/>
                <a:cs typeface="宋体"/>
              </a:rPr>
              <a:t>②</a:t>
            </a:r>
            <a:r>
              <a:rPr lang="zh-CN" altLang="zh-CN" b="1" kern="100" dirty="0">
                <a:solidFill>
                  <a:srgbClr val="7030A0"/>
                </a:solidFill>
                <a:latin typeface="Times New Roman"/>
                <a:ea typeface="方正细黑一简体"/>
                <a:cs typeface="Times New Roman"/>
              </a:rPr>
              <a:t>实体经济与虚拟经济</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3930380849"/>
              </p:ext>
            </p:extLst>
          </p:nvPr>
        </p:nvGraphicFramePr>
        <p:xfrm>
          <a:off x="1561083" y="1268760"/>
          <a:ext cx="9073009" cy="4754591"/>
        </p:xfrm>
        <a:graphic>
          <a:graphicData uri="http://schemas.openxmlformats.org/drawingml/2006/table">
            <a:tbl>
              <a:tblPr/>
              <a:tblGrid>
                <a:gridCol w="859281"/>
                <a:gridCol w="4106864"/>
                <a:gridCol w="4106864"/>
              </a:tblGrid>
              <a:tr h="411451">
                <a:tc>
                  <a:txBody>
                    <a:bodyPr/>
                    <a:lstStyle/>
                    <a:p>
                      <a:pPr algn="ctr">
                        <a:lnSpc>
                          <a:spcPct val="150000"/>
                        </a:lnSpc>
                        <a:spcAft>
                          <a:spcPts val="0"/>
                        </a:spcAft>
                        <a:tabLst>
                          <a:tab pos="2610485" algn="l"/>
                        </a:tabLst>
                      </a:pPr>
                      <a:r>
                        <a:rPr lang="en-US" sz="2800" b="1" kern="100">
                          <a:effectLst/>
                          <a:latin typeface="Times New Roman"/>
                          <a:ea typeface="方正细黑一简体"/>
                          <a:cs typeface="Courier New"/>
                        </a:rPr>
                        <a:t> </a:t>
                      </a:r>
                      <a:endParaRPr lang="zh-CN" sz="2800" kern="10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实体经济</a:t>
                      </a:r>
                      <a:endParaRPr lang="zh-CN" sz="2800" kern="100" dirty="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虚拟经济</a:t>
                      </a:r>
                      <a:endParaRPr lang="zh-CN" sz="2800" kern="10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68707">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含义</a:t>
                      </a:r>
                      <a:endParaRPr lang="zh-CN" sz="2800" kern="10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物质产品和精神产品的生产、销售及提供相关服务的经济活动</a:t>
                      </a:r>
                      <a:endParaRPr lang="zh-CN" sz="2800" kern="100" dirty="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a:effectLst/>
                          <a:latin typeface="Times New Roman"/>
                          <a:ea typeface="方正细黑一简体"/>
                          <a:cs typeface="Times New Roman"/>
                        </a:rPr>
                        <a:t>相对于实体经济而言的，是经济虚拟化的必然产物，如金融业、房地产业等</a:t>
                      </a:r>
                      <a:endParaRPr lang="zh-CN" sz="2800" kern="10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22902">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特点</a:t>
                      </a:r>
                      <a:endParaRPr lang="zh-CN" sz="2800" kern="10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钱生物</a:t>
                      </a:r>
                      <a:endParaRPr lang="zh-CN" sz="2800" kern="10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钱生钱</a:t>
                      </a:r>
                      <a:endParaRPr lang="zh-CN" sz="2800" kern="10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22902">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联系</a:t>
                      </a:r>
                      <a:endParaRPr lang="zh-CN" sz="2800" kern="100" dirty="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虚拟经济服务于实体经济</a:t>
                      </a:r>
                      <a:endParaRPr lang="zh-CN" sz="2800" kern="100" dirty="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bl>
          </a:graphicData>
        </a:graphic>
      </p:graphicFrame>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991273"/>
            <a:ext cx="10975658" cy="4813992"/>
          </a:xfrm>
        </p:spPr>
        <p:txBody>
          <a:bodyPr>
            <a:normAutofit/>
          </a:bodyPr>
          <a:lstStyle/>
          <a:p>
            <a:pPr indent="713740" algn="just">
              <a:tabLst>
                <a:tab pos="2610485" algn="l"/>
              </a:tabLst>
            </a:pPr>
            <a:r>
              <a:rPr lang="zh-CN" altLang="zh-CN" b="1" kern="100" dirty="0">
                <a:latin typeface="宋体"/>
                <a:cs typeface="宋体"/>
              </a:rPr>
              <a:t>③</a:t>
            </a:r>
            <a:r>
              <a:rPr lang="zh-CN" altLang="zh-CN" b="1" kern="100" dirty="0">
                <a:latin typeface="Times New Roman"/>
                <a:ea typeface="方正细黑一简体"/>
                <a:cs typeface="Times New Roman"/>
              </a:rPr>
              <a:t>数字中国</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数字中国是指以数字技术为基础，以信息化、智能化、网络化为特征，全面推进国家数字化建设和数字经济发展的新时代。数字中国的发展旨在实现信息化和数字化的深度融合，推动信息技术和产业的创新发展，提高国家的数字化水平和竞争力，推动经济转型升级，实现经济高质量发展，同时也为人民群众提供更加便捷、高效、优质的服务。数字中国的核心目标是推动数字经济的发展。</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en-US" altLang="zh-CN" b="1" kern="100" dirty="0">
                <a:solidFill>
                  <a:srgbClr val="7030A0"/>
                </a:solidFill>
                <a:latin typeface="Times New Roman"/>
                <a:ea typeface="方正细黑一简体"/>
                <a:cs typeface="Courier New"/>
              </a:rPr>
              <a:t>3</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全面推进乡村振兴</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(1)</a:t>
            </a:r>
            <a:r>
              <a:rPr lang="zh-CN" altLang="zh-CN" b="1" kern="100" dirty="0">
                <a:solidFill>
                  <a:srgbClr val="7030A0"/>
                </a:solidFill>
                <a:latin typeface="Times New Roman"/>
                <a:ea typeface="方正细黑一简体"/>
                <a:cs typeface="Times New Roman"/>
              </a:rPr>
              <a:t>要求：</a:t>
            </a:r>
            <a:r>
              <a:rPr lang="zh-CN" altLang="zh-CN" b="1" kern="100" dirty="0">
                <a:latin typeface="Times New Roman"/>
                <a:ea typeface="方正细黑一简体"/>
                <a:cs typeface="Times New Roman"/>
              </a:rPr>
              <a:t>坚持农业农村优先发展，巩固拓展脱贫攻坚成果，加快建</a:t>
            </a:r>
            <a:r>
              <a:rPr lang="zh-CN" altLang="zh-CN" b="1" kern="100" dirty="0" smtClean="0">
                <a:latin typeface="Times New Roman"/>
                <a:ea typeface="方正细黑一简体"/>
                <a:cs typeface="Times New Roman"/>
              </a:rPr>
              <a:t>设</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扎实推动乡村产业、人才、文化、生态、组</a:t>
            </a:r>
            <a:r>
              <a:rPr lang="zh-CN" altLang="zh-CN" b="1" kern="100" dirty="0" smtClean="0">
                <a:latin typeface="Times New Roman"/>
                <a:ea typeface="方正细黑一简体"/>
                <a:cs typeface="Times New Roman"/>
              </a:rPr>
              <a:t>织</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全方位夯实粮食安</a:t>
            </a:r>
            <a:r>
              <a:rPr lang="zh-CN" altLang="zh-CN" b="1" kern="100" dirty="0" smtClean="0">
                <a:latin typeface="Times New Roman"/>
                <a:ea typeface="方正细黑一简体"/>
                <a:cs typeface="Times New Roman"/>
              </a:rPr>
              <a:t>全</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牢牢守住十八亿亩耕地红线。</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(2)</a:t>
            </a:r>
            <a:r>
              <a:rPr lang="zh-CN" altLang="zh-CN" b="1" kern="100" dirty="0">
                <a:solidFill>
                  <a:srgbClr val="7030A0"/>
                </a:solidFill>
                <a:latin typeface="Times New Roman"/>
                <a:ea typeface="方正细黑一简体"/>
                <a:cs typeface="Times New Roman"/>
              </a:rPr>
              <a:t>目标：</a:t>
            </a:r>
            <a:r>
              <a:rPr lang="zh-CN" altLang="zh-CN" b="1" kern="100" dirty="0">
                <a:latin typeface="Times New Roman"/>
                <a:ea typeface="方正细黑一简体"/>
                <a:cs typeface="Times New Roman"/>
              </a:rPr>
              <a:t>确保中国人的饭碗牢牢端在自己手中。</a:t>
            </a:r>
            <a:endParaRPr lang="zh-CN" altLang="zh-CN" sz="1050" kern="100" dirty="0">
              <a:latin typeface="宋体"/>
              <a:cs typeface="Courier New"/>
            </a:endParaRPr>
          </a:p>
          <a:p>
            <a:endParaRPr lang="zh-CN" altLang="en-US" dirty="0"/>
          </a:p>
        </p:txBody>
      </p:sp>
      <p:sp>
        <p:nvSpPr>
          <p:cNvPr id="3" name="矩形 2"/>
          <p:cNvSpPr/>
          <p:nvPr/>
        </p:nvSpPr>
        <p:spPr>
          <a:xfrm>
            <a:off x="1345059" y="2636912"/>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农业强国</a:t>
            </a:r>
            <a:endParaRPr lang="zh-CN" altLang="en-US" dirty="0"/>
          </a:p>
        </p:txBody>
      </p:sp>
      <p:sp>
        <p:nvSpPr>
          <p:cNvPr id="5" name="矩形 4"/>
          <p:cNvSpPr/>
          <p:nvPr/>
        </p:nvSpPr>
        <p:spPr>
          <a:xfrm>
            <a:off x="10490075" y="2636912"/>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振兴</a:t>
            </a:r>
            <a:endParaRPr lang="zh-CN" altLang="en-US" dirty="0"/>
          </a:p>
        </p:txBody>
      </p:sp>
      <p:sp>
        <p:nvSpPr>
          <p:cNvPr id="6" name="矩形 5"/>
          <p:cNvSpPr/>
          <p:nvPr/>
        </p:nvSpPr>
        <p:spPr>
          <a:xfrm>
            <a:off x="3895426" y="3284984"/>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根基</a:t>
            </a:r>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27384"/>
            <a:ext cx="10975658" cy="4525963"/>
          </a:xfrm>
        </p:spPr>
        <p:txBody>
          <a:bodyPr/>
          <a:lstStyle/>
          <a:p>
            <a:pPr indent="713740" algn="just">
              <a:tabLst>
                <a:tab pos="2610485" algn="l"/>
              </a:tabLst>
            </a:pPr>
            <a:r>
              <a:rPr lang="zh-CN" altLang="zh-CN" b="1" kern="100" dirty="0">
                <a:solidFill>
                  <a:srgbClr val="31849B"/>
                </a:solidFill>
                <a:latin typeface="Times New Roman"/>
                <a:ea typeface="方正细黑一简体"/>
                <a:cs typeface="Times New Roman"/>
              </a:rPr>
              <a:t>微点拨</a:t>
            </a:r>
            <a:r>
              <a:rPr lang="zh-CN" altLang="zh-CN" b="1" kern="100" dirty="0">
                <a:latin typeface="Times New Roman"/>
                <a:ea typeface="方正细黑一简体"/>
                <a:cs typeface="Times New Roman"/>
              </a:rPr>
              <a:t>：粮食安全</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粮食安全是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国之大者</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，是国家安全的重要基础。党的二十大报告提出，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全方位夯实粮食安全根基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确保中国人的饭碗牢牢端在自己手中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。这为我们做好粮食安全工作、切实保障国家粮食安全提供了根本遵循和行动指南。</a:t>
            </a:r>
            <a:endParaRPr lang="zh-CN" altLang="zh-CN" sz="1050" kern="100" dirty="0">
              <a:latin typeface="宋体"/>
              <a:cs typeface="Courier New"/>
            </a:endParaRPr>
          </a:p>
          <a:p>
            <a:endParaRPr lang="zh-CN" altLang="en-US" dirty="0"/>
          </a:p>
        </p:txBody>
      </p:sp>
      <p:sp>
        <p:nvSpPr>
          <p:cNvPr id="3" name="内容占位符 3"/>
          <p:cNvSpPr txBox="1">
            <a:spLocks/>
          </p:cNvSpPr>
          <p:nvPr/>
        </p:nvSpPr>
        <p:spPr>
          <a:xfrm>
            <a:off x="609759" y="3212976"/>
            <a:ext cx="10975658" cy="3589857"/>
          </a:xfrm>
          <a:prstGeom prst="rect">
            <a:avLst/>
          </a:prstGeom>
        </p:spPr>
        <p:txBody>
          <a:bodyPr vert="horz" lIns="91440" tIns="45720" rIns="91440" bIns="45720" rtlCol="0">
            <a:normAutofit/>
          </a:bodyPr>
          <a:lstStyle>
            <a:lvl1pPr marL="0" indent="719138" algn="l" defTabSz="914400" rtl="0" eaLnBrk="1" latinLnBrk="0" hangingPunct="1">
              <a:lnSpc>
                <a:spcPct val="150000"/>
              </a:lnSpc>
              <a:spcBef>
                <a:spcPct val="20000"/>
              </a:spcBef>
              <a:buFontTx/>
              <a:buNone/>
              <a:defRPr sz="28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indent="713740" algn="just">
              <a:tabLst>
                <a:tab pos="2610485" algn="l"/>
              </a:tabLst>
            </a:pPr>
            <a:r>
              <a:rPr lang="en-US" altLang="zh-CN" b="1" kern="100" smtClean="0">
                <a:solidFill>
                  <a:srgbClr val="7030A0"/>
                </a:solidFill>
                <a:latin typeface="Times New Roman"/>
                <a:ea typeface="方正细黑一简体"/>
                <a:cs typeface="Courier New"/>
              </a:rPr>
              <a:t>4</a:t>
            </a:r>
            <a:r>
              <a:rPr lang="zh-CN" altLang="zh-CN" b="1" kern="100" smtClean="0">
                <a:latin typeface="Times New Roman"/>
                <a:ea typeface="方正细黑一简体"/>
                <a:cs typeface="Times New Roman"/>
              </a:rPr>
              <a:t>．</a:t>
            </a:r>
            <a:r>
              <a:rPr lang="zh-CN" altLang="zh-CN" b="1" kern="100" smtClean="0">
                <a:solidFill>
                  <a:srgbClr val="7030A0"/>
                </a:solidFill>
                <a:latin typeface="Times New Roman"/>
                <a:ea typeface="方正细黑一简体"/>
                <a:cs typeface="Times New Roman"/>
              </a:rPr>
              <a:t>促进区域协调发展</a:t>
            </a:r>
            <a:endParaRPr lang="zh-CN" altLang="zh-CN" sz="1050" kern="100" smtClean="0">
              <a:latin typeface="宋体"/>
              <a:cs typeface="Courier New"/>
            </a:endParaRPr>
          </a:p>
          <a:p>
            <a:pPr indent="713740" algn="just">
              <a:tabLst>
                <a:tab pos="2610485" algn="l"/>
              </a:tabLst>
            </a:pPr>
            <a:r>
              <a:rPr lang="en-US" altLang="zh-CN" b="1" kern="100" smtClean="0">
                <a:solidFill>
                  <a:srgbClr val="7030A0"/>
                </a:solidFill>
                <a:latin typeface="Times New Roman"/>
                <a:ea typeface="方正细黑一简体"/>
                <a:cs typeface="Courier New"/>
              </a:rPr>
              <a:t>(1)</a:t>
            </a:r>
            <a:r>
              <a:rPr lang="zh-CN" altLang="zh-CN" b="1" kern="100" smtClean="0">
                <a:solidFill>
                  <a:srgbClr val="7030A0"/>
                </a:solidFill>
                <a:latin typeface="Times New Roman"/>
                <a:ea typeface="方正细黑一简体"/>
                <a:cs typeface="Times New Roman"/>
              </a:rPr>
              <a:t>要求：</a:t>
            </a:r>
            <a:r>
              <a:rPr lang="zh-CN" altLang="zh-CN" b="1" kern="100" smtClean="0">
                <a:latin typeface="Times New Roman"/>
                <a:ea typeface="方正细黑一简体"/>
                <a:cs typeface="Times New Roman"/>
              </a:rPr>
              <a:t>深入实施区域</a:t>
            </a:r>
            <a:r>
              <a:rPr lang="en-US" altLang="zh-CN" b="1" u="sng" kern="100" smtClean="0">
                <a:latin typeface="Times New Roman"/>
                <a:ea typeface="方正细黑一简体"/>
                <a:cs typeface="Times New Roman"/>
              </a:rPr>
              <a:t>                    </a:t>
            </a:r>
            <a:r>
              <a:rPr lang="zh-CN" altLang="zh-CN" b="1" kern="100" smtClean="0">
                <a:latin typeface="Times New Roman"/>
                <a:ea typeface="方正细黑一简体"/>
                <a:cs typeface="Times New Roman"/>
              </a:rPr>
              <a:t>战略、区域重大战略、</a:t>
            </a:r>
            <a:r>
              <a:rPr lang="en-US" altLang="zh-CN" b="1" kern="100" smtClean="0">
                <a:latin typeface="Times New Roman"/>
                <a:ea typeface="方正细黑一简体"/>
                <a:cs typeface="Times New Roman"/>
              </a:rPr>
              <a:t>______</a:t>
            </a:r>
          </a:p>
          <a:p>
            <a:pPr indent="0" algn="just">
              <a:tabLst>
                <a:tab pos="2610485" algn="l"/>
              </a:tabLst>
            </a:pPr>
            <a:r>
              <a:rPr lang="en-US" altLang="zh-CN" b="1" u="sng" kern="100" smtClean="0">
                <a:latin typeface="Times New Roman"/>
                <a:ea typeface="方正细黑一简体"/>
                <a:cs typeface="Times New Roman"/>
              </a:rPr>
              <a:t>              </a:t>
            </a:r>
            <a:r>
              <a:rPr lang="zh-CN" altLang="zh-CN" b="1" kern="100" smtClean="0">
                <a:latin typeface="Times New Roman"/>
                <a:ea typeface="方正细黑一简体"/>
                <a:cs typeface="Times New Roman"/>
              </a:rPr>
              <a:t>战略、新型城镇化战略，优化重大生产力布局。</a:t>
            </a:r>
            <a:endParaRPr lang="zh-CN" altLang="zh-CN" sz="1050" kern="100" smtClean="0">
              <a:latin typeface="宋体"/>
              <a:cs typeface="Courier New"/>
            </a:endParaRPr>
          </a:p>
          <a:p>
            <a:pPr indent="713740" algn="just">
              <a:tabLst>
                <a:tab pos="2610485" algn="l"/>
              </a:tabLst>
            </a:pPr>
            <a:r>
              <a:rPr lang="en-US" altLang="zh-CN" b="1" kern="100" smtClean="0">
                <a:solidFill>
                  <a:srgbClr val="7030A0"/>
                </a:solidFill>
                <a:latin typeface="Times New Roman"/>
                <a:ea typeface="方正细黑一简体"/>
                <a:cs typeface="Courier New"/>
              </a:rPr>
              <a:t>(2)</a:t>
            </a:r>
            <a:r>
              <a:rPr lang="zh-CN" altLang="zh-CN" b="1" kern="100" smtClean="0">
                <a:solidFill>
                  <a:srgbClr val="7030A0"/>
                </a:solidFill>
                <a:latin typeface="Times New Roman"/>
                <a:ea typeface="方正细黑一简体"/>
                <a:cs typeface="Times New Roman"/>
              </a:rPr>
              <a:t>目标：</a:t>
            </a:r>
            <a:r>
              <a:rPr lang="zh-CN" altLang="zh-CN" b="1" kern="100" smtClean="0">
                <a:latin typeface="Times New Roman"/>
                <a:ea typeface="方正细黑一简体"/>
                <a:cs typeface="Times New Roman"/>
              </a:rPr>
              <a:t>构建优势互补、高质量发展的</a:t>
            </a:r>
            <a:r>
              <a:rPr lang="en-US" altLang="zh-CN" b="1" u="sng" kern="100" smtClean="0">
                <a:latin typeface="Times New Roman"/>
                <a:ea typeface="方正细黑一简体"/>
                <a:cs typeface="Times New Roman"/>
              </a:rPr>
              <a:t>                         </a:t>
            </a:r>
            <a:r>
              <a:rPr lang="zh-CN" altLang="zh-CN" b="1" kern="100" smtClean="0">
                <a:latin typeface="Times New Roman"/>
                <a:ea typeface="方正细黑一简体"/>
                <a:cs typeface="Times New Roman"/>
              </a:rPr>
              <a:t>和国土空间体系。</a:t>
            </a:r>
            <a:endParaRPr lang="zh-CN" altLang="zh-CN" sz="1050" kern="100" dirty="0">
              <a:latin typeface="宋体"/>
              <a:cs typeface="Courier New"/>
            </a:endParaRPr>
          </a:p>
        </p:txBody>
      </p:sp>
      <p:sp>
        <p:nvSpPr>
          <p:cNvPr id="5" name="矩形 4"/>
          <p:cNvSpPr/>
          <p:nvPr/>
        </p:nvSpPr>
        <p:spPr>
          <a:xfrm>
            <a:off x="5118290" y="4066529"/>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协调发展</a:t>
            </a:r>
            <a:endParaRPr lang="zh-CN" altLang="en-US" dirty="0"/>
          </a:p>
        </p:txBody>
      </p:sp>
      <p:sp>
        <p:nvSpPr>
          <p:cNvPr id="6" name="矩形 5"/>
          <p:cNvSpPr/>
          <p:nvPr/>
        </p:nvSpPr>
        <p:spPr>
          <a:xfrm>
            <a:off x="10448154" y="4084155"/>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主</a:t>
            </a:r>
            <a:r>
              <a:rPr lang="zh-CN" altLang="zh-CN" sz="2800" b="1" kern="100" dirty="0" smtClean="0">
                <a:solidFill>
                  <a:srgbClr val="FF0000"/>
                </a:solidFill>
                <a:latin typeface="Times New Roman"/>
                <a:ea typeface="方正细黑一简体"/>
                <a:cs typeface="Times New Roman"/>
              </a:rPr>
              <a:t>体</a:t>
            </a:r>
            <a:endParaRPr lang="zh-CN" altLang="en-US" dirty="0"/>
          </a:p>
        </p:txBody>
      </p:sp>
      <p:sp>
        <p:nvSpPr>
          <p:cNvPr id="7" name="矩形 6"/>
          <p:cNvSpPr/>
          <p:nvPr/>
        </p:nvSpPr>
        <p:spPr>
          <a:xfrm>
            <a:off x="654430" y="4786609"/>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功能区</a:t>
            </a:r>
            <a:endParaRPr lang="zh-CN" altLang="en-US" sz="2800" dirty="0"/>
          </a:p>
        </p:txBody>
      </p:sp>
      <p:sp>
        <p:nvSpPr>
          <p:cNvPr id="8" name="矩形 7"/>
          <p:cNvSpPr/>
          <p:nvPr/>
        </p:nvSpPr>
        <p:spPr>
          <a:xfrm>
            <a:off x="7537747" y="5506689"/>
            <a:ext cx="2348720"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区域经济布局</a:t>
            </a:r>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down)">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336947" y="548680"/>
            <a:ext cx="11320476" cy="5678088"/>
          </a:xfrm>
        </p:spPr>
        <p:txBody>
          <a:bodyPr>
            <a:normAutofit/>
          </a:bodyPr>
          <a:lstStyle/>
          <a:p>
            <a:pPr indent="713740" algn="just">
              <a:tabLst>
                <a:tab pos="2610485" algn="l"/>
              </a:tabLst>
            </a:pPr>
            <a:r>
              <a:rPr lang="zh-CN" altLang="zh-CN" b="1" kern="100" dirty="0">
                <a:solidFill>
                  <a:srgbClr val="31849B"/>
                </a:solidFill>
                <a:latin typeface="Times New Roman"/>
                <a:ea typeface="方正细黑一简体"/>
                <a:cs typeface="Times New Roman"/>
              </a:rPr>
              <a:t>微点拨</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主体功能区</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主体功能区即各地区所具有的、代表该地区的核心功能。各个地区因为核心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主体</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功能的不同，相互分工协作，共同富裕、共同发展。核心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主体</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功能是自身资源环境条件、社会经济基础所决定的，也是更高层级的区域所赋予的。主体功能不同，区域类型就会有差异。大致可分为以提供工业品和服务产品为主体功能的城市化地区，以提供农产品为主体功能的农业地区，以提供生态产品为主体功能的生态地区等。</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03241"/>
            <a:ext cx="10975658" cy="5390056"/>
          </a:xfrm>
        </p:spPr>
        <p:txBody>
          <a:bodyPr>
            <a:normAutofit/>
          </a:bodyPr>
          <a:lstStyle/>
          <a:p>
            <a:pPr indent="713740" algn="just">
              <a:tabLst>
                <a:tab pos="2610485" algn="l"/>
              </a:tabLst>
            </a:pPr>
            <a:r>
              <a:rPr lang="zh-CN" altLang="zh-CN" b="1" kern="100" dirty="0">
                <a:latin typeface="宋体"/>
                <a:cs typeface="宋体"/>
              </a:rPr>
              <a:t>②</a:t>
            </a:r>
            <a:r>
              <a:rPr lang="zh-CN" altLang="zh-CN" b="1" kern="100" dirty="0">
                <a:solidFill>
                  <a:srgbClr val="7030A0"/>
                </a:solidFill>
                <a:latin typeface="Times New Roman"/>
                <a:ea typeface="方正细黑一简体"/>
                <a:cs typeface="Times New Roman"/>
              </a:rPr>
              <a:t>区域经济布局</a:t>
            </a:r>
            <a:endParaRPr lang="zh-CN" altLang="zh-CN"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中国区域经济布局是指中国的经济布局情况，由于社会的发展根据新的发展观的要求，国家重新调整了区域发展的布局，目的是促进区域经济协调发展。具体要求是：积极推进西部大开发，有效发挥中部地区的综合优势，支持中西部地区加快改革发展，振兴东北地区等老工业基地，鼓励有条件的东部地区率先基本实现现代化，逐步形成东、中、西部经济互联互动、优势互补、协调发展的新格局。</a:t>
            </a:r>
            <a:endParaRPr lang="zh-CN" altLang="zh-CN" kern="100" dirty="0">
              <a:latin typeface="宋体"/>
              <a:cs typeface="Courier New"/>
            </a:endParaRPr>
          </a:p>
          <a:p>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4624"/>
            <a:ext cx="10975658" cy="6254152"/>
          </a:xfrm>
        </p:spPr>
        <p:txBody>
          <a:bodyPr>
            <a:noAutofit/>
          </a:bodyPr>
          <a:lstStyle/>
          <a:p>
            <a:pPr indent="713740" algn="just">
              <a:tabLst>
                <a:tab pos="2610485" algn="l"/>
              </a:tabLst>
            </a:pPr>
            <a:r>
              <a:rPr lang="en-US" altLang="zh-CN" b="1" kern="100" dirty="0">
                <a:solidFill>
                  <a:srgbClr val="7030A0"/>
                </a:solidFill>
                <a:latin typeface="Times New Roman"/>
                <a:ea typeface="方正细黑一简体"/>
                <a:cs typeface="Courier New"/>
              </a:rPr>
              <a:t>5</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推进高水平对外开放</a:t>
            </a:r>
            <a:endParaRPr lang="zh-CN" altLang="zh-CN"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(1)</a:t>
            </a:r>
            <a:r>
              <a:rPr lang="zh-CN" altLang="zh-CN" b="1" kern="100" dirty="0">
                <a:solidFill>
                  <a:srgbClr val="7030A0"/>
                </a:solidFill>
                <a:latin typeface="Times New Roman"/>
                <a:ea typeface="方正细黑一简体"/>
                <a:cs typeface="Times New Roman"/>
              </a:rPr>
              <a:t>要求：</a:t>
            </a:r>
            <a:r>
              <a:rPr lang="zh-CN" altLang="zh-CN" b="1" kern="100" dirty="0">
                <a:latin typeface="Times New Roman"/>
                <a:ea typeface="方正细黑一简体"/>
                <a:cs typeface="Times New Roman"/>
              </a:rPr>
              <a:t>稳步扩大规则、规制、管理、标准</a:t>
            </a:r>
            <a:r>
              <a:rPr lang="zh-CN" altLang="zh-CN" b="1" kern="100" dirty="0" smtClean="0">
                <a:latin typeface="Times New Roman"/>
                <a:ea typeface="方正细黑一简体"/>
                <a:cs typeface="Times New Roman"/>
              </a:rPr>
              <a:t>等</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开</a:t>
            </a:r>
            <a:r>
              <a:rPr lang="zh-CN" altLang="zh-CN" b="1" kern="100" dirty="0">
                <a:latin typeface="Times New Roman"/>
                <a:ea typeface="方正细黑一简体"/>
                <a:cs typeface="Times New Roman"/>
              </a:rPr>
              <a:t>放，加快建设贸易强国，推动共建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一带一路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高质量发展。</a:t>
            </a:r>
            <a:endParaRPr lang="zh-CN" altLang="zh-CN"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(2)</a:t>
            </a:r>
            <a:r>
              <a:rPr lang="zh-CN" altLang="zh-CN" b="1" kern="100" dirty="0">
                <a:solidFill>
                  <a:srgbClr val="7030A0"/>
                </a:solidFill>
                <a:latin typeface="Times New Roman"/>
                <a:ea typeface="方正细黑一简体"/>
                <a:cs typeface="Times New Roman"/>
              </a:rPr>
              <a:t>目标：</a:t>
            </a:r>
            <a:r>
              <a:rPr lang="zh-CN" altLang="zh-CN" b="1" kern="100" dirty="0">
                <a:latin typeface="Times New Roman"/>
                <a:ea typeface="方正细黑一简体"/>
                <a:cs typeface="Times New Roman"/>
              </a:rPr>
              <a:t>维</a:t>
            </a:r>
            <a:r>
              <a:rPr lang="zh-CN" altLang="zh-CN" b="1" kern="100" dirty="0" smtClean="0">
                <a:latin typeface="Times New Roman"/>
                <a:ea typeface="方正细黑一简体"/>
                <a:cs typeface="Times New Roman"/>
              </a:rPr>
              <a:t>护</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的</a:t>
            </a:r>
            <a:r>
              <a:rPr lang="zh-CN" altLang="zh-CN" b="1" kern="100" dirty="0">
                <a:latin typeface="Times New Roman"/>
                <a:ea typeface="方正细黑一简体"/>
                <a:cs typeface="Times New Roman"/>
              </a:rPr>
              <a:t>国际经济格局和经贸关系。</a:t>
            </a:r>
            <a:endParaRPr lang="zh-CN" altLang="zh-CN" kern="100" dirty="0">
              <a:latin typeface="宋体"/>
              <a:cs typeface="Courier New"/>
            </a:endParaRPr>
          </a:p>
          <a:p>
            <a:pPr indent="713740" algn="just">
              <a:tabLst>
                <a:tab pos="2610485" algn="l"/>
              </a:tabLst>
            </a:pPr>
            <a:r>
              <a:rPr lang="zh-CN" altLang="zh-CN" b="1" kern="100" dirty="0">
                <a:solidFill>
                  <a:srgbClr val="31849B"/>
                </a:solidFill>
                <a:latin typeface="Times New Roman"/>
                <a:ea typeface="方正细黑一简体"/>
                <a:cs typeface="Times New Roman"/>
              </a:rPr>
              <a:t>微点拨</a:t>
            </a:r>
            <a:r>
              <a:rPr lang="zh-CN" altLang="zh-CN" b="1" kern="100" dirty="0">
                <a:latin typeface="Times New Roman"/>
                <a:ea typeface="方正细黑一简体"/>
                <a:cs typeface="Times New Roman"/>
              </a:rPr>
              <a:t>：制度型开放</a:t>
            </a:r>
            <a:endParaRPr lang="zh-CN" altLang="zh-CN"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过去我国实行渐进开放模式，根据经济发展需要和风险管控能力逐步放松外汇和市场管制，对外开放具有零散、碎片化、以要素流动为主的特征。与先前的要素流动开放不同，制度型开放是以规则、规制、管理、标准开放为主的开放，具有全面、系统、稳定的特征，是一种更高层次、更高水平的开放</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
        <p:nvSpPr>
          <p:cNvPr id="3" name="矩形 2"/>
          <p:cNvSpPr/>
          <p:nvPr/>
        </p:nvSpPr>
        <p:spPr>
          <a:xfrm>
            <a:off x="8719326" y="908720"/>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制度型</a:t>
            </a:r>
            <a:endParaRPr lang="zh-CN" altLang="en-US" dirty="0"/>
          </a:p>
        </p:txBody>
      </p:sp>
      <p:sp>
        <p:nvSpPr>
          <p:cNvPr id="5" name="矩形 4"/>
          <p:cNvSpPr/>
          <p:nvPr/>
        </p:nvSpPr>
        <p:spPr>
          <a:xfrm>
            <a:off x="3606122" y="2257708"/>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多元稳定</a:t>
            </a:r>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836712"/>
            <a:ext cx="10975658" cy="4525963"/>
          </a:xfrm>
        </p:spPr>
        <p:txBody>
          <a:bodyPr/>
          <a:lstStyle/>
          <a:p>
            <a:pPr indent="713740" algn="just">
              <a:tabLst>
                <a:tab pos="2610485" algn="l"/>
              </a:tabLst>
            </a:pPr>
            <a:r>
              <a:rPr lang="en-US" altLang="zh-CN" b="1" kern="100" dirty="0">
                <a:solidFill>
                  <a:srgbClr val="7030A0"/>
                </a:solidFill>
                <a:latin typeface="Times New Roman"/>
                <a:ea typeface="方正细黑一简体"/>
                <a:cs typeface="Courier New"/>
              </a:rPr>
              <a:t>6</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全面建设社会主义现代化国家</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3207123089"/>
              </p:ext>
            </p:extLst>
          </p:nvPr>
        </p:nvGraphicFramePr>
        <p:xfrm>
          <a:off x="1633092" y="1700808"/>
          <a:ext cx="8928992" cy="3341127"/>
        </p:xfrm>
        <a:graphic>
          <a:graphicData uri="http://schemas.openxmlformats.org/drawingml/2006/table">
            <a:tbl>
              <a:tblPr/>
              <a:tblGrid>
                <a:gridCol w="3384375"/>
                <a:gridCol w="5544617"/>
              </a:tblGrid>
              <a:tr h="651222">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新发展理念</a:t>
                      </a:r>
                      <a:endParaRPr lang="zh-CN" sz="2800" kern="100" dirty="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必须完整、准确、全面贯彻</a:t>
                      </a:r>
                      <a:endParaRPr lang="zh-CN" sz="2800" kern="10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51222">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主题</a:t>
                      </a:r>
                      <a:endParaRPr lang="zh-CN" sz="2800" kern="10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推动高质量发展</a:t>
                      </a:r>
                      <a:endParaRPr lang="zh-CN" sz="2800" kern="10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87461">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新发展格局</a:t>
                      </a:r>
                      <a:endParaRPr lang="zh-CN" sz="2800" kern="10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以国内大循环为主体</a:t>
                      </a:r>
                      <a:r>
                        <a:rPr lang="zh-CN" sz="2800" b="1" kern="100" dirty="0" smtClean="0">
                          <a:effectLst/>
                          <a:latin typeface="Times New Roman"/>
                          <a:ea typeface="方正细黑一简体"/>
                          <a:cs typeface="Times New Roman"/>
                        </a:rPr>
                        <a:t>、</a:t>
                      </a:r>
                      <a:endParaRPr lang="en-US" altLang="zh-CN" sz="2800" b="1" kern="100" dirty="0" smtClean="0">
                        <a:effectLst/>
                        <a:latin typeface="Times New Roman"/>
                        <a:ea typeface="方正细黑一简体"/>
                        <a:cs typeface="Times New Roman"/>
                      </a:endParaRPr>
                    </a:p>
                    <a:p>
                      <a:pPr algn="ctr">
                        <a:lnSpc>
                          <a:spcPct val="150000"/>
                        </a:lnSpc>
                        <a:spcAft>
                          <a:spcPts val="0"/>
                        </a:spcAft>
                        <a:tabLst>
                          <a:tab pos="2610485" algn="l"/>
                        </a:tabLst>
                      </a:pP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相</a:t>
                      </a:r>
                      <a:r>
                        <a:rPr lang="zh-CN" sz="2800" b="1" kern="100" dirty="0">
                          <a:effectLst/>
                          <a:latin typeface="Times New Roman"/>
                          <a:ea typeface="方正细黑一简体"/>
                          <a:cs typeface="Times New Roman"/>
                        </a:rPr>
                        <a:t>互促进</a:t>
                      </a:r>
                      <a:endParaRPr lang="zh-CN" sz="2800" kern="100" dirty="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51222">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基础性、战略性支撑</a:t>
                      </a:r>
                      <a:endParaRPr lang="zh-CN" sz="2800" kern="10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教育、科技、人才</a:t>
                      </a:r>
                      <a:endParaRPr lang="zh-CN" sz="2800" kern="100" dirty="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5692447" y="3789040"/>
            <a:ext cx="2709396"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国内国际双循环</a:t>
            </a:r>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559224"/>
            <a:ext cx="10975658" cy="5534072"/>
          </a:xfrm>
        </p:spPr>
        <p:txBody>
          <a:bodyPr>
            <a:noAutofit/>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重难问题的探究、释解</a:t>
            </a:r>
            <a:endParaRPr lang="zh-CN" altLang="zh-CN" kern="100" dirty="0">
              <a:latin typeface="宋体"/>
              <a:cs typeface="Courier New"/>
            </a:endParaRPr>
          </a:p>
          <a:p>
            <a:pPr indent="713740" algn="just">
              <a:tabLst>
                <a:tab pos="2610485" algn="l"/>
              </a:tabLst>
            </a:pPr>
            <a:r>
              <a:rPr lang="en-US" altLang="zh-CN" b="1" kern="100" dirty="0">
                <a:solidFill>
                  <a:srgbClr val="31849B"/>
                </a:solidFill>
                <a:latin typeface="Times New Roman"/>
                <a:ea typeface="方正细黑一简体"/>
                <a:cs typeface="Courier New"/>
              </a:rPr>
              <a:t>[</a:t>
            </a:r>
            <a:r>
              <a:rPr lang="zh-CN" altLang="zh-CN" b="1" kern="100" dirty="0">
                <a:solidFill>
                  <a:srgbClr val="31849B"/>
                </a:solidFill>
                <a:latin typeface="Times New Roman"/>
                <a:ea typeface="方正细黑一简体"/>
                <a:cs typeface="Times New Roman"/>
              </a:rPr>
              <a:t>议题材料</a:t>
            </a:r>
            <a:r>
              <a:rPr lang="en-US" altLang="zh-CN" b="1" kern="100" dirty="0">
                <a:solidFill>
                  <a:srgbClr val="31849B"/>
                </a:solidFill>
                <a:latin typeface="Times New Roman"/>
                <a:ea typeface="方正细黑一简体"/>
                <a:cs typeface="Courier New"/>
              </a:rPr>
              <a:t>]</a:t>
            </a:r>
            <a:endParaRPr lang="zh-CN" altLang="zh-CN" kern="100" dirty="0">
              <a:latin typeface="宋体"/>
              <a:cs typeface="Courier New"/>
            </a:endParaRPr>
          </a:p>
          <a:p>
            <a:pPr indent="713740" algn="ctr">
              <a:tabLst>
                <a:tab pos="2610485" algn="l"/>
              </a:tabLst>
            </a:pPr>
            <a:r>
              <a:rPr lang="zh-CN" altLang="zh-CN" b="1" kern="100" dirty="0">
                <a:solidFill>
                  <a:srgbClr val="7030A0"/>
                </a:solidFill>
                <a:latin typeface="Times New Roman"/>
                <a:ea typeface="方正细黑一简体"/>
                <a:cs typeface="Times New Roman"/>
              </a:rPr>
              <a:t>有力措施提升质量　成功密码促进发展</a:t>
            </a:r>
            <a:endParaRPr lang="zh-CN" altLang="zh-CN"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党的二十大报告指出，高质量发展是全面建设社会主义现代化国家的首要任务。</a:t>
            </a:r>
            <a:endParaRPr lang="zh-CN" altLang="zh-CN"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我国采取多项有力措施助推经济高质量发展，针对当前我国经济由高速增长阶段转向高质量发展阶段的基本特征，制定措施增强我国企业的创新能力，满足人们对产品和服务质量的要求，从而以消费</a:t>
            </a:r>
            <a:r>
              <a:rPr lang="zh-CN" altLang="zh-CN" b="1" kern="100" dirty="0" smtClean="0">
                <a:latin typeface="Times New Roman"/>
                <a:ea typeface="方正细黑一简体"/>
                <a:cs typeface="Times New Roman"/>
              </a:rPr>
              <a:t>升</a:t>
            </a:r>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10000"/>
          </a:bodyPr>
          <a:lstStyle/>
          <a:p>
            <a:pPr indent="0" algn="just">
              <a:tabLst>
                <a:tab pos="2610485" algn="l"/>
              </a:tabLst>
            </a:pPr>
            <a:r>
              <a:rPr lang="zh-CN" altLang="zh-CN" b="1" kern="100" dirty="0">
                <a:latin typeface="Times New Roman"/>
                <a:ea typeface="方正细黑一简体"/>
                <a:cs typeface="Times New Roman"/>
              </a:rPr>
              <a:t>级带动产业升级，形成新的产业体系；供给侧结构性改革为经济高质量发展提供新动力，实体经济活力不断释放；粤港澳大湾区与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一带一路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、京津冀、长江经济带已列为国家重大区域战略，形成全面的区域发展格局；近几年我国不断扩大对外开放，坚定不移支持多边贸易体系，推进贸易自由化便利化，通过共建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一带一路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积极与各国对接发展战略，推动区域一体化机制在全球范围内的整合。这些措施都成为推动我国经济高质量发展的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成功密码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zh-CN" altLang="zh-CN" b="1" kern="100" dirty="0">
                <a:solidFill>
                  <a:srgbClr val="7030A0"/>
                </a:solidFill>
                <a:latin typeface="Times New Roman"/>
                <a:ea typeface="方正细黑一简体"/>
                <a:cs typeface="Times New Roman"/>
              </a:rPr>
              <a:t>　</a:t>
            </a:r>
            <a:endParaRPr lang="zh-CN" altLang="zh-CN" kern="100" dirty="0">
              <a:latin typeface="宋体"/>
              <a:cs typeface="Courier New"/>
            </a:endParaRPr>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88640"/>
            <a:ext cx="10975658" cy="5822104"/>
          </a:xfrm>
        </p:spPr>
        <p:txBody>
          <a:bodyPr>
            <a:noAutofit/>
          </a:bodyPr>
          <a:lstStyle/>
          <a:p>
            <a:pPr indent="713740" algn="just">
              <a:tabLst>
                <a:tab pos="2610485" algn="l"/>
              </a:tabLst>
            </a:pPr>
            <a:r>
              <a:rPr lang="en-US" altLang="zh-CN" b="1" kern="100" dirty="0">
                <a:solidFill>
                  <a:srgbClr val="31849B"/>
                </a:solidFill>
                <a:latin typeface="Times New Roman"/>
                <a:ea typeface="方正细黑一简体"/>
                <a:cs typeface="Courier New"/>
              </a:rPr>
              <a:t>[</a:t>
            </a:r>
            <a:r>
              <a:rPr lang="zh-CN" altLang="zh-CN" b="1" kern="100" dirty="0">
                <a:solidFill>
                  <a:srgbClr val="31849B"/>
                </a:solidFill>
                <a:latin typeface="Times New Roman"/>
                <a:ea typeface="方正细黑一简体"/>
                <a:cs typeface="Times New Roman"/>
              </a:rPr>
              <a:t>问题探究</a:t>
            </a:r>
            <a:r>
              <a:rPr lang="en-US" altLang="zh-CN" b="1" kern="100" dirty="0">
                <a:solidFill>
                  <a:srgbClr val="31849B"/>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　</a:t>
            </a:r>
            <a:r>
              <a:rPr lang="zh-CN" altLang="zh-CN" b="1" kern="100" dirty="0">
                <a:latin typeface="Times New Roman"/>
                <a:ea typeface="方正细黑一简体"/>
                <a:cs typeface="Times New Roman"/>
              </a:rPr>
              <a:t>结合材料，运用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我国的经济发展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的知识，阐释我国推动经济高质量发展的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成功密码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endParaRPr lang="zh-CN" altLang="zh-CN"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宋体"/>
                <a:cs typeface="宋体"/>
              </a:rPr>
              <a:t>①</a:t>
            </a:r>
            <a:r>
              <a:rPr lang="zh-CN" altLang="zh-CN" b="1" kern="100" dirty="0">
                <a:latin typeface="Times New Roman"/>
                <a:ea typeface="方正细黑一简体"/>
                <a:cs typeface="Times New Roman"/>
              </a:rPr>
              <a:t>贯彻创新、协调、开放的新发展理念，通过坚持新发展理念来推动我国经济发展的质量与效益。</a:t>
            </a:r>
            <a:r>
              <a:rPr lang="zh-CN" altLang="zh-CN" b="1" kern="100" dirty="0">
                <a:latin typeface="宋体"/>
                <a:cs typeface="宋体"/>
              </a:rPr>
              <a:t>②</a:t>
            </a:r>
            <a:r>
              <a:rPr lang="zh-CN" altLang="zh-CN" b="1" kern="100" dirty="0">
                <a:latin typeface="Times New Roman"/>
                <a:ea typeface="方正细黑一简体"/>
                <a:cs typeface="Times New Roman"/>
              </a:rPr>
              <a:t>发展实体经济，推动供给侧结构性改革，通过产业升级，完备新的产业体系来筑牢现代化经济体系的根基。</a:t>
            </a:r>
            <a:r>
              <a:rPr lang="zh-CN" altLang="zh-CN" b="1" kern="100" dirty="0">
                <a:latin typeface="宋体"/>
                <a:cs typeface="宋体"/>
              </a:rPr>
              <a:t>③</a:t>
            </a:r>
            <a:r>
              <a:rPr lang="zh-CN" altLang="zh-CN" b="1" kern="100" dirty="0">
                <a:latin typeface="Times New Roman"/>
                <a:ea typeface="方正细黑一简体"/>
                <a:cs typeface="Times New Roman"/>
              </a:rPr>
              <a:t>扩大内需，刺激消费，发挥消费在经济增长中的基础性作用，构建以国内大循环为主体、国内国际双循环相互促进的新发展格局。</a:t>
            </a:r>
            <a:r>
              <a:rPr lang="zh-CN" altLang="zh-CN" b="1" kern="100" dirty="0">
                <a:latin typeface="宋体"/>
                <a:cs typeface="宋体"/>
              </a:rPr>
              <a:t>④</a:t>
            </a:r>
            <a:r>
              <a:rPr lang="zh-CN" altLang="zh-CN" b="1" kern="100" dirty="0">
                <a:latin typeface="Times New Roman"/>
                <a:ea typeface="方正细黑一简体"/>
                <a:cs typeface="Times New Roman"/>
              </a:rPr>
              <a:t>实施区域协调发展战略，营造区域协调发展的新格局，推动经济高质量发展。</a:t>
            </a:r>
            <a:r>
              <a:rPr lang="zh-CN" altLang="zh-CN" b="1" kern="100" dirty="0">
                <a:latin typeface="宋体"/>
                <a:cs typeface="宋体"/>
              </a:rPr>
              <a:t>⑤</a:t>
            </a:r>
            <a:r>
              <a:rPr lang="zh-CN" altLang="zh-CN" b="1" kern="100" dirty="0">
                <a:latin typeface="Times New Roman"/>
                <a:ea typeface="方正细黑一简体"/>
                <a:cs typeface="Times New Roman"/>
              </a:rPr>
              <a:t>推进高水平对外开放，通过</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一带一路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倡议不断扩大对外开放，促进我国经济提质增效</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96987" y="548680"/>
            <a:ext cx="10975658" cy="5195116"/>
          </a:xfrm>
        </p:spPr>
        <p:txBody>
          <a:bodyPr>
            <a:normAutofit/>
          </a:bodyPr>
          <a:lstStyle/>
          <a:p>
            <a:pPr indent="713740" algn="ctr">
              <a:lnSpc>
                <a:spcPct val="200000"/>
              </a:lnSpc>
              <a:tabLst>
                <a:tab pos="2610485"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升维理性认识</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lnSpc>
                <a:spcPct val="200000"/>
              </a:lnSpc>
              <a:tabLst>
                <a:tab pos="2610485"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一</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转变经济发展方式与供给侧结构性改革</a:t>
            </a:r>
            <a:endParaRPr lang="zh-CN" altLang="zh-CN" sz="1050" kern="100" dirty="0">
              <a:latin typeface="宋体"/>
              <a:cs typeface="Courier New"/>
            </a:endParaRPr>
          </a:p>
          <a:p>
            <a:pPr indent="713740" algn="just">
              <a:lnSpc>
                <a:spcPct val="200000"/>
              </a:lnSpc>
              <a:tabLst>
                <a:tab pos="2610485" algn="l"/>
              </a:tabLs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经济发展方式</a:t>
            </a:r>
            <a:endParaRPr lang="zh-CN" altLang="zh-CN" sz="1050" kern="100" dirty="0">
              <a:latin typeface="宋体"/>
              <a:cs typeface="Courier New"/>
            </a:endParaRPr>
          </a:p>
          <a:p>
            <a:pPr indent="713740" algn="just">
              <a:lnSpc>
                <a:spcPct val="200000"/>
              </a:lnSpc>
              <a:tabLst>
                <a:tab pos="2610485" algn="l"/>
              </a:tabLst>
            </a:pPr>
            <a:r>
              <a:rPr lang="zh-CN" altLang="zh-CN" b="1" kern="100" dirty="0">
                <a:latin typeface="Times New Roman"/>
                <a:ea typeface="方正细黑一简体"/>
                <a:cs typeface="Times New Roman"/>
              </a:rPr>
              <a:t>经济发展方式是一个国家或地区的经济实现总量增长、质量提高的途径和方法，是落实发展理念、实现发展进步的具体路径。</a:t>
            </a:r>
            <a:endParaRPr lang="zh-CN" altLang="zh-CN" sz="1050" kern="100" dirty="0">
              <a:latin typeface="宋体"/>
              <a:cs typeface="Courier New"/>
            </a:endParaRPr>
          </a:p>
          <a:p>
            <a:pPr>
              <a:lnSpc>
                <a:spcPct val="200000"/>
              </a:lnSpc>
            </a:pPr>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96987" y="919261"/>
            <a:ext cx="10975658" cy="4525963"/>
          </a:xfrm>
        </p:spPr>
        <p:txBody>
          <a:bodyPr/>
          <a:lstStyle/>
          <a:p>
            <a:r>
              <a:rPr lang="en-US" altLang="zh-CN" b="1" kern="100" dirty="0">
                <a:solidFill>
                  <a:srgbClr val="7030A0"/>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图示转变经济发展方式与供给侧结构性改革</a:t>
            </a:r>
            <a:endParaRPr lang="zh-CN" altLang="zh-CN" sz="1050" kern="100" dirty="0">
              <a:latin typeface="宋体"/>
              <a:cs typeface="Courier New"/>
            </a:endParaRPr>
          </a:p>
          <a:p>
            <a:endParaRPr lang="zh-CN" altLang="en-US" dirty="0"/>
          </a:p>
        </p:txBody>
      </p:sp>
      <p:pic>
        <p:nvPicPr>
          <p:cNvPr id="3" name="Picture 2" descr="23ZZXKCBXE2-10.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353171" y="1844824"/>
            <a:ext cx="6984776" cy="3554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en-US" altLang="zh-CN" b="1" kern="100" dirty="0">
                <a:solidFill>
                  <a:srgbClr val="7030A0"/>
                </a:solidFill>
                <a:latin typeface="Times New Roman"/>
                <a:ea typeface="方正细黑一简体"/>
                <a:cs typeface="Courier New"/>
              </a:rPr>
              <a:t>3</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如何进行供给侧结构性改革，推动经济发展方式转变</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要把新发展理念完整、准确、全面贯穿发展全过程和各领域，构建新发展格局，切实转变发展方式，推动质量变革、效率变革、动力变革，实现更高质量、更有效率、更加公平、更可持续、更为安全的发展。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如情境材料中，党的二十大报告指出高质量发展是首要任务、制定高质量发展的措施，这说明理念是行动的先导</a:t>
            </a:r>
            <a:r>
              <a:rPr lang="en-US" altLang="zh-CN" b="1" kern="100" dirty="0">
                <a:latin typeface="Times New Roman"/>
                <a:ea typeface="方正细黑一简体"/>
                <a:cs typeface="Courier New"/>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847257"/>
            <a:ext cx="10975658" cy="5102024"/>
          </a:xfrm>
        </p:spPr>
        <p:txBody>
          <a:bodyPr>
            <a:normAutofit/>
          </a:bodyPr>
          <a:lstStyle/>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要促进经济发展由主要依靠投资、出口拉动向依靠消费、投资、出口协调拉动转变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面向需求结构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，由主要依靠第二产业带动向第一、第二、第三产业协同带动转变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调整产业结构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，由主要依靠增加物质资源消耗向主要依靠科技进步、劳动者素质提高转变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改变要素投入结构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如情境材料中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满足人们对产品和服务质量的要求，从而以消费升级带动产业升级，形成新的产业体系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，这是发挥消费在经济增长中的基础性作用，转变经济发展方式</a:t>
            </a:r>
            <a:r>
              <a:rPr lang="en-US" altLang="zh-CN" b="1" kern="100" dirty="0">
                <a:latin typeface="Times New Roman"/>
                <a:ea typeface="方正细黑一简体"/>
                <a:cs typeface="Courier New"/>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260648"/>
            <a:ext cx="10975658" cy="4525963"/>
          </a:xfrm>
        </p:spPr>
        <p:txBody>
          <a:bodyPr/>
          <a:lstStyle/>
          <a:p>
            <a:pPr indent="713740" algn="just">
              <a:tabLst>
                <a:tab pos="2610485"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供给侧结构性改革</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2364556181"/>
              </p:ext>
            </p:extLst>
          </p:nvPr>
        </p:nvGraphicFramePr>
        <p:xfrm>
          <a:off x="624979" y="1175708"/>
          <a:ext cx="10945216" cy="5133612"/>
        </p:xfrm>
        <a:graphic>
          <a:graphicData uri="http://schemas.openxmlformats.org/drawingml/2006/table">
            <a:tbl>
              <a:tblPr/>
              <a:tblGrid>
                <a:gridCol w="1008112"/>
                <a:gridCol w="9937104"/>
              </a:tblGrid>
              <a:tr h="1293132">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重点</a:t>
                      </a:r>
                      <a:endParaRPr lang="zh-CN" sz="2800" kern="100" dirty="0">
                        <a:effectLst/>
                        <a:latin typeface="宋体"/>
                        <a:cs typeface="Courier New"/>
                      </a:endParaRPr>
                    </a:p>
                  </a:txBody>
                  <a:tcPr marL="34637" marR="34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解放和发展社会生产力，</a:t>
                      </a:r>
                      <a:r>
                        <a:rPr lang="zh-CN" sz="2800" b="1" kern="100" dirty="0">
                          <a:effectLst/>
                          <a:latin typeface="宋体"/>
                          <a:ea typeface="Times New Roman"/>
                          <a:cs typeface="Courier New"/>
                        </a:rPr>
                        <a:t> </a:t>
                      </a:r>
                      <a:r>
                        <a:rPr lang="zh-CN" sz="2800" b="1" kern="100" dirty="0">
                          <a:effectLst/>
                          <a:latin typeface="Times New Roman"/>
                          <a:ea typeface="方正细黑一简体"/>
                          <a:cs typeface="Times New Roman"/>
                        </a:rPr>
                        <a:t>用改革的办法推进结构调整，减少无效和低端供给，扩大有效和中高端供给</a:t>
                      </a:r>
                      <a:endParaRPr lang="zh-CN" sz="2800" kern="100" dirty="0">
                        <a:effectLst/>
                        <a:latin typeface="宋体"/>
                        <a:cs typeface="Courier New"/>
                      </a:endParaRPr>
                    </a:p>
                  </a:txBody>
                  <a:tcPr marL="34637" marR="34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69849">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根本</a:t>
                      </a:r>
                      <a:endParaRPr lang="zh-CN" sz="2800" kern="100">
                        <a:effectLst/>
                        <a:latin typeface="宋体"/>
                        <a:cs typeface="Courier New"/>
                      </a:endParaRPr>
                    </a:p>
                  </a:txBody>
                  <a:tcPr marL="34637" marR="34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使我国供给能力更好满足广大人民日益增长的美好生活需要，从而实现社会主义生产目的</a:t>
                      </a:r>
                      <a:endParaRPr lang="zh-CN" sz="2800" kern="100" dirty="0">
                        <a:effectLst/>
                        <a:latin typeface="宋体"/>
                        <a:cs typeface="Courier New"/>
                      </a:endParaRPr>
                    </a:p>
                  </a:txBody>
                  <a:tcPr marL="34637" marR="34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62981">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思路</a:t>
                      </a:r>
                      <a:endParaRPr lang="zh-CN" sz="2800" kern="100">
                        <a:effectLst/>
                        <a:latin typeface="宋体"/>
                        <a:cs typeface="Courier New"/>
                      </a:endParaRPr>
                    </a:p>
                  </a:txBody>
                  <a:tcPr marL="34637" marR="34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要从生产端入手，重点是促进产能过剩有效化解，促进产业优化重组，降低企业成本，发展战略性新兴产业和现代服务业，增加公共产品和服务供给，增强供给结构对需求变化的适应性和灵活性</a:t>
                      </a:r>
                      <a:endParaRPr lang="zh-CN" sz="2800" kern="100" dirty="0">
                        <a:effectLst/>
                        <a:latin typeface="宋体"/>
                        <a:cs typeface="Courier New"/>
                      </a:endParaRPr>
                    </a:p>
                  </a:txBody>
                  <a:tcPr marL="34637" marR="34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44624"/>
            <a:ext cx="10975658" cy="4525963"/>
          </a:xfrm>
        </p:spPr>
        <p:txBody>
          <a:bodyPr/>
          <a:lstStyle/>
          <a:p>
            <a:pPr indent="713740" algn="just">
              <a:tabLst>
                <a:tab pos="2610485"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二</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构建以国内大循环为主体、国内国际双循环相互促进的新发展格局战略</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国内大循环：坚定实施扩大内需战略</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畅通国民经济循环体系的血脉，着力打通生产、分配、流通、消费各个环节。</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3615412693"/>
              </p:ext>
            </p:extLst>
          </p:nvPr>
        </p:nvGraphicFramePr>
        <p:xfrm>
          <a:off x="624979" y="3530427"/>
          <a:ext cx="11305255" cy="3200400"/>
        </p:xfrm>
        <a:graphic>
          <a:graphicData uri="http://schemas.openxmlformats.org/drawingml/2006/table">
            <a:tbl>
              <a:tblPr/>
              <a:tblGrid>
                <a:gridCol w="936104"/>
                <a:gridCol w="10369151"/>
              </a:tblGrid>
              <a:tr h="983905">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生产环节</a:t>
                      </a:r>
                      <a:endParaRPr lang="zh-CN" sz="2800" kern="100">
                        <a:effectLst/>
                        <a:latin typeface="宋体"/>
                        <a:cs typeface="Courier New"/>
                      </a:endParaRPr>
                    </a:p>
                  </a:txBody>
                  <a:tcPr marL="21084" marR="2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要通过科技创新和科技自立自强，打好关键核心技术攻坚战，特别要把发展经济着力点放在实体经济上，建设现代化经济体系</a:t>
                      </a:r>
                      <a:endParaRPr lang="zh-CN" sz="2800" kern="100" dirty="0">
                        <a:effectLst/>
                        <a:latin typeface="宋体"/>
                        <a:cs typeface="Courier New"/>
                      </a:endParaRPr>
                    </a:p>
                  </a:txBody>
                  <a:tcPr marL="21084" marR="2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80686">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分配领域</a:t>
                      </a:r>
                      <a:endParaRPr lang="zh-CN" sz="2800" kern="100" dirty="0">
                        <a:effectLst/>
                        <a:latin typeface="宋体"/>
                        <a:cs typeface="Courier New"/>
                      </a:endParaRPr>
                    </a:p>
                  </a:txBody>
                  <a:tcPr marL="21084" marR="2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重点是优化收入分配结构、深化收入分配制度改革，培育更多的中等收入群体，建立稳定脱贫的长效机制，提高居民收入在国民收入分配中的比重</a:t>
                      </a:r>
                      <a:endParaRPr lang="zh-CN" sz="2800" kern="100" dirty="0">
                        <a:effectLst/>
                        <a:latin typeface="宋体"/>
                        <a:cs typeface="Courier New"/>
                      </a:endParaRPr>
                    </a:p>
                  </a:txBody>
                  <a:tcPr marL="21084" marR="2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2400360505"/>
              </p:ext>
            </p:extLst>
          </p:nvPr>
        </p:nvGraphicFramePr>
        <p:xfrm>
          <a:off x="753616" y="1340768"/>
          <a:ext cx="10816579" cy="4128512"/>
        </p:xfrm>
        <a:graphic>
          <a:graphicData uri="http://schemas.openxmlformats.org/drawingml/2006/table">
            <a:tbl>
              <a:tblPr/>
              <a:tblGrid>
                <a:gridCol w="917997"/>
                <a:gridCol w="9898582"/>
              </a:tblGrid>
              <a:tr h="1376171">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流通领域</a:t>
                      </a:r>
                      <a:endParaRPr lang="zh-CN" sz="2800" kern="100" dirty="0">
                        <a:effectLst/>
                        <a:latin typeface="宋体"/>
                        <a:cs typeface="Courier New"/>
                      </a:endParaRPr>
                    </a:p>
                  </a:txBody>
                  <a:tcPr marL="21084" marR="2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重点是建设现代流通体系，降低整体物流运输成本，建设交通强</a:t>
                      </a:r>
                      <a:r>
                        <a:rPr lang="zh-CN" sz="2800" b="1" kern="100" dirty="0" smtClean="0">
                          <a:effectLst/>
                          <a:latin typeface="Times New Roman"/>
                          <a:ea typeface="方正细黑一简体"/>
                          <a:cs typeface="Times New Roman"/>
                        </a:rPr>
                        <a:t>国</a:t>
                      </a:r>
                      <a:endParaRPr lang="zh-CN" sz="2800" kern="100" dirty="0">
                        <a:effectLst/>
                        <a:latin typeface="宋体"/>
                        <a:cs typeface="Courier New"/>
                      </a:endParaRPr>
                    </a:p>
                  </a:txBody>
                  <a:tcPr marL="21084" marR="2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52341">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消费环节</a:t>
                      </a:r>
                      <a:endParaRPr lang="zh-CN" sz="2800" kern="100">
                        <a:effectLst/>
                        <a:latin typeface="宋体"/>
                        <a:cs typeface="Courier New"/>
                      </a:endParaRPr>
                    </a:p>
                  </a:txBody>
                  <a:tcPr marL="21084" marR="2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重点是扩大消费需求，完善消费政策，促进消费升级和释放消费潜力，增强消费对经济发展的基础性作用，全面促进消</a:t>
                      </a:r>
                      <a:r>
                        <a:rPr lang="zh-CN" sz="2800" b="1" kern="100" dirty="0" smtClean="0">
                          <a:effectLst/>
                          <a:latin typeface="Times New Roman"/>
                          <a:ea typeface="方正细黑一简体"/>
                          <a:cs typeface="Times New Roman"/>
                        </a:rPr>
                        <a:t>费</a:t>
                      </a:r>
                      <a:endParaRPr lang="en-US" altLang="zh-CN" sz="2800" b="1" kern="100" dirty="0" smtClean="0">
                        <a:effectLst/>
                        <a:latin typeface="Times New Roman"/>
                        <a:ea typeface="方正细黑一简体"/>
                        <a:cs typeface="Times New Roman"/>
                      </a:endParaRPr>
                    </a:p>
                    <a:p>
                      <a:pPr algn="l">
                        <a:lnSpc>
                          <a:spcPct val="150000"/>
                        </a:lnSpc>
                        <a:spcAft>
                          <a:spcPts val="0"/>
                        </a:spcAft>
                        <a:tabLst>
                          <a:tab pos="2610485" algn="l"/>
                        </a:tabLst>
                      </a:pPr>
                      <a:r>
                        <a:rPr lang="en-US" sz="2800" b="1" kern="100" dirty="0" smtClean="0">
                          <a:effectLst/>
                          <a:latin typeface="Times New Roman"/>
                          <a:ea typeface="方正细黑一简体"/>
                          <a:cs typeface="Courier New"/>
                        </a:rPr>
                        <a:t>(</a:t>
                      </a:r>
                      <a:r>
                        <a:rPr lang="zh-CN" sz="2800" b="1" kern="100" dirty="0">
                          <a:effectLst/>
                          <a:latin typeface="Times New Roman"/>
                          <a:ea typeface="方正细黑一简体"/>
                          <a:cs typeface="Times New Roman"/>
                        </a:rPr>
                        <a:t>如材料中</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以消费升级带动产业升级，形成新的产业体系</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，这是发挥消费在经济增长中的基础性作用，转变经济发展方式</a:t>
                      </a:r>
                      <a:r>
                        <a:rPr lang="en-US" sz="2800" b="1" kern="100" dirty="0">
                          <a:effectLst/>
                          <a:latin typeface="Times New Roman"/>
                          <a:ea typeface="方正细黑一简体"/>
                          <a:cs typeface="Courier New"/>
                        </a:rPr>
                        <a:t>)</a:t>
                      </a:r>
                      <a:endParaRPr lang="zh-CN" sz="2800" kern="100" dirty="0">
                        <a:effectLst/>
                        <a:latin typeface="宋体"/>
                        <a:cs typeface="Courier New"/>
                      </a:endParaRPr>
                    </a:p>
                  </a:txBody>
                  <a:tcPr marL="21084" marR="2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201043" y="692696"/>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260648"/>
            <a:ext cx="10975658" cy="5040562"/>
          </a:xfrm>
        </p:spPr>
        <p:txBody>
          <a:bodyPr>
            <a:normAutofit/>
          </a:bodyPr>
          <a:lstStyle/>
          <a:p>
            <a:pPr indent="713740" algn="just">
              <a:tabLst>
                <a:tab pos="2610485" algn="l"/>
              </a:tabLst>
            </a:pPr>
            <a:r>
              <a:rPr lang="en-US" altLang="zh-CN" b="1" kern="100" dirty="0" smtClean="0">
                <a:latin typeface="Times New Roman"/>
                <a:ea typeface="方正细黑一简体"/>
                <a:cs typeface="Courier New"/>
              </a:rPr>
              <a:t>(2)</a:t>
            </a:r>
            <a:r>
              <a:rPr lang="zh-CN" altLang="zh-CN" b="1" kern="100" dirty="0" smtClean="0">
                <a:latin typeface="Times New Roman"/>
                <a:ea typeface="方正细黑一简体"/>
                <a:cs typeface="Times New Roman"/>
              </a:rPr>
              <a:t>优化国内循环体系的空间布局，实现各类要素在国内各区域间的自由流动。优化国土空间布局，打通</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区块</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省域</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和</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城市</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城乡</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等不同区域空间之间的经济循环，加快构建统一开放、竞争有序的现代市场体系。</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如情境材料中，实施国家重大区域战略，形成全面的区域发展格局</a:t>
            </a:r>
            <a:r>
              <a:rPr lang="en-US" altLang="zh-CN" b="1" kern="100" dirty="0" smtClean="0">
                <a:latin typeface="Times New Roman"/>
                <a:ea typeface="方正细黑一简体"/>
                <a:cs typeface="Courier New"/>
              </a:rPr>
              <a:t>)</a:t>
            </a:r>
            <a:endParaRPr lang="zh-CN" altLang="zh-CN" sz="1050" kern="100" dirty="0" smtClean="0">
              <a:latin typeface="宋体"/>
              <a:cs typeface="Courier New"/>
            </a:endParaRPr>
          </a:p>
          <a:p>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筑牢国内循环体系的产业根基，实施产业基础再造和产业链提升工程。</a:t>
            </a:r>
            <a:endParaRPr lang="zh-CN" altLang="zh-CN" sz="1050" kern="100" dirty="0">
              <a:latin typeface="宋体"/>
              <a:cs typeface="Courier New"/>
            </a:endParaRPr>
          </a:p>
          <a:p>
            <a:endParaRPr lang="zh-CN" altLang="en-US" dirty="0"/>
          </a:p>
        </p:txBody>
      </p:sp>
      <p:graphicFrame>
        <p:nvGraphicFramePr>
          <p:cNvPr id="2" name="表格 1"/>
          <p:cNvGraphicFramePr>
            <a:graphicFrameLocks noGrp="1"/>
          </p:cNvGraphicFramePr>
          <p:nvPr>
            <p:extLst>
              <p:ext uri="{D42A27DB-BD31-4B8C-83A1-F6EECF244321}">
                <p14:modId xmlns:p14="http://schemas.microsoft.com/office/powerpoint/2010/main" val="1664886154"/>
              </p:ext>
            </p:extLst>
          </p:nvPr>
        </p:nvGraphicFramePr>
        <p:xfrm>
          <a:off x="1417067" y="5085184"/>
          <a:ext cx="9793088" cy="1280160"/>
        </p:xfrm>
        <a:graphic>
          <a:graphicData uri="http://schemas.openxmlformats.org/drawingml/2006/table">
            <a:tbl>
              <a:tblPr/>
              <a:tblGrid>
                <a:gridCol w="1296144"/>
                <a:gridCol w="8496944"/>
              </a:tblGrid>
              <a:tr h="1180686">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产业基础再造</a:t>
                      </a:r>
                      <a:endParaRPr lang="zh-CN" sz="2800" kern="100" dirty="0">
                        <a:effectLst/>
                        <a:latin typeface="宋体"/>
                        <a:cs typeface="Courier New"/>
                      </a:endParaRPr>
                    </a:p>
                  </a:txBody>
                  <a:tcPr marL="21084" marR="2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平衡好制造业产业链外迁和向中西部地区转移的关系，科学部署重大生产力布局和产业项目</a:t>
                      </a:r>
                      <a:endParaRPr lang="zh-CN" sz="2800" kern="100" dirty="0">
                        <a:effectLst/>
                        <a:latin typeface="宋体"/>
                        <a:cs typeface="Courier New"/>
                      </a:endParaRPr>
                    </a:p>
                  </a:txBody>
                  <a:tcPr marL="21084" marR="2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2"/>
          <p:cNvGraphicFramePr>
            <a:graphicFrameLocks noGrp="1"/>
          </p:cNvGraphicFramePr>
          <p:nvPr>
            <p:extLst>
              <p:ext uri="{D42A27DB-BD31-4B8C-83A1-F6EECF244321}">
                <p14:modId xmlns:p14="http://schemas.microsoft.com/office/powerpoint/2010/main" val="2765138371"/>
              </p:ext>
            </p:extLst>
          </p:nvPr>
        </p:nvGraphicFramePr>
        <p:xfrm>
          <a:off x="841003" y="972656"/>
          <a:ext cx="10513167" cy="5120640"/>
        </p:xfrm>
        <a:graphic>
          <a:graphicData uri="http://schemas.openxmlformats.org/drawingml/2006/table">
            <a:tbl>
              <a:tblPr/>
              <a:tblGrid>
                <a:gridCol w="648072"/>
                <a:gridCol w="9865095"/>
              </a:tblGrid>
              <a:tr h="3345277">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产业链提升</a:t>
                      </a:r>
                      <a:endParaRPr lang="zh-CN" sz="2800" kern="100" dirty="0">
                        <a:effectLst/>
                        <a:latin typeface="宋体"/>
                        <a:cs typeface="Courier New"/>
                      </a:endParaRPr>
                    </a:p>
                  </a:txBody>
                  <a:tcPr marL="21084" marR="2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在巩固传统产业链优势的基础上，提前布局战略性新兴产业、新型基础设施建设等，推进</a:t>
                      </a:r>
                      <a:r>
                        <a:rPr lang="en-US" sz="2800" b="1" kern="100" dirty="0">
                          <a:effectLst/>
                          <a:latin typeface="Times New Roman"/>
                          <a:ea typeface="方正细黑一简体"/>
                          <a:cs typeface="Courier New"/>
                        </a:rPr>
                        <a:t>5G</a:t>
                      </a:r>
                      <a:r>
                        <a:rPr lang="zh-CN" sz="2800" b="1" kern="100" dirty="0">
                          <a:effectLst/>
                          <a:latin typeface="Times New Roman"/>
                          <a:ea typeface="方正细黑一简体"/>
                          <a:cs typeface="Times New Roman"/>
                        </a:rPr>
                        <a:t>、大数据、人工智能等新技术与重大基础设施的深度融合，提升产业系统化、智能化创新能力；坚持创新在我国现代化建设全局中的核心地位，强化科技自立自强，注重数字经济产业化的叠加效应、乘数效应，加快数字化发展；发挥企业在筑牢产业根基中的主体作用，着力培育一批</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专精特新</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企业，构建大中小企业融通发展的新型产业合作体系，培育一批具有国际竞争力的先进制造业集</a:t>
                      </a:r>
                      <a:r>
                        <a:rPr lang="zh-CN" sz="2800" b="1" kern="100" dirty="0" smtClean="0">
                          <a:effectLst/>
                          <a:latin typeface="Times New Roman"/>
                          <a:ea typeface="方正细黑一简体"/>
                          <a:cs typeface="Times New Roman"/>
                        </a:rPr>
                        <a:t>群</a:t>
                      </a:r>
                      <a:endParaRPr lang="zh-CN" sz="2800" kern="100" dirty="0">
                        <a:effectLst/>
                        <a:latin typeface="宋体"/>
                        <a:cs typeface="Courier New"/>
                      </a:endParaRPr>
                    </a:p>
                  </a:txBody>
                  <a:tcPr marL="21084" marR="2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1273051" y="404664"/>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en-US" altLang="zh-CN" b="1" kern="100" dirty="0">
                <a:solidFill>
                  <a:srgbClr val="7030A0"/>
                </a:solidFill>
                <a:latin typeface="Times New Roman"/>
                <a:ea typeface="方正细黑一简体"/>
                <a:cs typeface="Courier New"/>
              </a:rPr>
              <a:t>2.</a:t>
            </a:r>
            <a:r>
              <a:rPr lang="zh-CN" altLang="zh-CN" b="1" kern="100" dirty="0">
                <a:solidFill>
                  <a:srgbClr val="7030A0"/>
                </a:solidFill>
                <a:latin typeface="Times New Roman"/>
                <a:ea typeface="方正细黑一简体"/>
                <a:cs typeface="Times New Roman"/>
              </a:rPr>
              <a:t>推动国内国际双循环相互促进</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要打造更具国际竞争力的营商环境，加大力度构建对外开放新格局。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如情境材料中不断扩大对外开放，坚定不移支持多边贸易体系，推进贸易自由化便利化</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打通国内国外循环的痛点和堵点，推动国内循环与国际循环相互融合、相互促进。</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66545" y="476672"/>
            <a:ext cx="10975658" cy="5400601"/>
          </a:xfrm>
        </p:spPr>
        <p:txBody>
          <a:bodyPr>
            <a:noAutofit/>
          </a:bodyPr>
          <a:lstStyle/>
          <a:p>
            <a:pPr indent="0" algn="just">
              <a:tabLst>
                <a:tab pos="2610485" algn="l"/>
              </a:tabLst>
            </a:pPr>
            <a:r>
              <a:rPr lang="zh-CN" altLang="zh-CN" b="1" kern="100" dirty="0">
                <a:solidFill>
                  <a:srgbClr val="7030A0"/>
                </a:solidFill>
                <a:latin typeface="Times New Roman"/>
                <a:ea typeface="方正细黑一简体"/>
                <a:cs typeface="Times New Roman"/>
              </a:rPr>
              <a:t>基础小题的训练、评价</a:t>
            </a:r>
            <a:endParaRPr lang="zh-CN" altLang="zh-CN" kern="100" dirty="0">
              <a:latin typeface="宋体"/>
              <a:cs typeface="Courier New"/>
            </a:endParaRPr>
          </a:p>
          <a:p>
            <a:pPr indent="0" algn="just">
              <a:tabLst>
                <a:tab pos="2610485" algn="l"/>
              </a:tabLst>
            </a:pPr>
            <a:r>
              <a:rPr lang="zh-CN" altLang="zh-CN" b="1" kern="100" dirty="0">
                <a:solidFill>
                  <a:srgbClr val="7030A0"/>
                </a:solidFill>
                <a:latin typeface="Times New Roman"/>
                <a:ea typeface="方正细黑一简体"/>
                <a:cs typeface="Times New Roman"/>
              </a:rPr>
              <a:t>一、澄清微点的判断题</a:t>
            </a:r>
            <a:endParaRPr lang="zh-CN" altLang="zh-CN" kern="100" dirty="0">
              <a:latin typeface="宋体"/>
              <a:cs typeface="Courier New"/>
            </a:endParaRPr>
          </a:p>
          <a:p>
            <a:pPr indent="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构建新的发展格局就是以国内国际双循环为主体的发展格局。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构建的是以国内大循环为主体、国内国际双循环相互促进的新发展格局。</a:t>
            </a:r>
            <a:endParaRPr lang="zh-CN" altLang="zh-CN" kern="100" dirty="0">
              <a:latin typeface="宋体"/>
              <a:cs typeface="Courier New"/>
            </a:endParaRPr>
          </a:p>
          <a:p>
            <a:pPr indent="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实施区域协调发展战略要加快边疆地区建设，推进兴边富民、稳边固边。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smtClean="0">
                <a:latin typeface="宋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wipe(down)">
                                      <p:cBhvr>
                                        <p:cTn id="7" dur="500"/>
                                        <p:tgtEl>
                                          <p:spTgt spid="4">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wipe(down)">
                                      <p:cBhvr>
                                        <p:cTn id="12" dur="500"/>
                                        <p:tgtEl>
                                          <p:spTgt spid="4">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animEffect transition="in" filter="wipe(down)">
                                      <p:cBhvr>
                                        <p:cTn id="17"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80963" y="332656"/>
            <a:ext cx="11320476" cy="5966120"/>
          </a:xfrm>
        </p:spPr>
        <p:txBody>
          <a:bodyPr>
            <a:noAutofit/>
          </a:bodyPr>
          <a:lstStyle/>
          <a:p>
            <a:pPr indent="0" algn="just">
              <a:tabLst>
                <a:tab pos="2610485"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大力发展实体经济是关系国计民生的根本性问题。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农业农村农民问题是关系国计民生的根本性问题。</a:t>
            </a:r>
            <a:endParaRPr lang="zh-CN" altLang="zh-CN" kern="100" dirty="0">
              <a:latin typeface="宋体"/>
              <a:cs typeface="Courier New"/>
            </a:endParaRPr>
          </a:p>
          <a:p>
            <a:pPr indent="0" algn="just">
              <a:tabLst>
                <a:tab pos="2610485"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加快推进农业农村现代化是一国经济的立身之本，是国家强盛的重要支柱。</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大力发展实体经济是一国经济的立身之本，是国家强盛的重要支柱。加快推进农业农村现代化是全面实施乡村振兴战略的重要措施。</a:t>
            </a:r>
            <a:endParaRPr lang="zh-CN" altLang="zh-CN" kern="100" dirty="0">
              <a:latin typeface="宋体"/>
              <a:cs typeface="Courier New"/>
            </a:endParaRPr>
          </a:p>
          <a:p>
            <a:pPr indent="0" algn="just">
              <a:tabLst>
                <a:tab pos="2610485"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推动经济高质量发展就是大力发展实体经济。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推动经济高质量发展需要发展实体经济，也需要全面实施乡村振兴战略、深入实施区域协调发展战略、发展开放型经济等</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barn(inVertical)">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barn(inVertical)">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barn(inVertical)">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barn(inVertical)">
                                      <p:cBhvr>
                                        <p:cTn id="27"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336947" y="199184"/>
            <a:ext cx="11449272" cy="5966120"/>
          </a:xfrm>
        </p:spPr>
        <p:txBody>
          <a:bodyPr>
            <a:noAutofit/>
          </a:bodyPr>
          <a:lstStyle/>
          <a:p>
            <a:pPr indent="713740" algn="just">
              <a:lnSpc>
                <a:spcPct val="135000"/>
              </a:lnSpc>
              <a:tabLst>
                <a:tab pos="2610485" algn="l"/>
              </a:tabLst>
            </a:pPr>
            <a:r>
              <a:rPr lang="zh-CN" altLang="zh-CN" b="1" kern="100" dirty="0">
                <a:solidFill>
                  <a:srgbClr val="7030A0"/>
                </a:solidFill>
                <a:latin typeface="Times New Roman"/>
                <a:ea typeface="方正细黑一简体"/>
                <a:cs typeface="Times New Roman"/>
              </a:rPr>
              <a:t>二、教材资料的发掘题</a:t>
            </a:r>
            <a:endParaRPr lang="zh-CN" altLang="zh-CN" kern="100" dirty="0">
              <a:latin typeface="宋体"/>
              <a:cs typeface="Courier New"/>
            </a:endParaRPr>
          </a:p>
          <a:p>
            <a:pPr indent="713740" algn="just">
              <a:lnSpc>
                <a:spcPct val="135000"/>
              </a:lnSpc>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教材</a:t>
            </a:r>
            <a:r>
              <a:rPr lang="en-US" altLang="zh-CN" b="1" kern="100" dirty="0">
                <a:solidFill>
                  <a:srgbClr val="7030A0"/>
                </a:solidFill>
                <a:latin typeface="Times New Roman"/>
                <a:ea typeface="方正细黑一简体"/>
                <a:cs typeface="Courier New"/>
              </a:rPr>
              <a:t>P40</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探究与分享</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印证题</a:t>
            </a:r>
            <a:r>
              <a:rPr lang="en-US" altLang="zh-CN" b="1" kern="100" dirty="0">
                <a:solidFill>
                  <a:srgbClr val="7030A0"/>
                </a:solidFill>
                <a:latin typeface="Times New Roman"/>
                <a:ea typeface="方正细黑一简体"/>
                <a:cs typeface="Courier New"/>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1—2</a:t>
            </a:r>
            <a:r>
              <a:rPr lang="zh-CN" altLang="zh-CN" b="1" kern="100" dirty="0">
                <a:latin typeface="Times New Roman"/>
                <a:ea typeface="方正细黑一简体"/>
                <a:cs typeface="Times New Roman"/>
              </a:rPr>
              <a:t>月份中国进出口贸易平稳开局。货物进出口总额</a:t>
            </a:r>
            <a:r>
              <a:rPr lang="en-US" altLang="zh-CN" b="1" kern="100" dirty="0">
                <a:latin typeface="Times New Roman"/>
                <a:ea typeface="方正细黑一简体"/>
                <a:cs typeface="Courier New"/>
              </a:rPr>
              <a:t>61 768 </a:t>
            </a:r>
            <a:r>
              <a:rPr lang="zh-CN" altLang="zh-CN" b="1" kern="100" dirty="0">
                <a:latin typeface="Times New Roman"/>
                <a:ea typeface="方正细黑一简体"/>
                <a:cs typeface="Times New Roman"/>
              </a:rPr>
              <a:t>亿元，同比下降</a:t>
            </a:r>
            <a:r>
              <a:rPr lang="en-US" altLang="zh-CN" b="1" kern="100" dirty="0">
                <a:latin typeface="Times New Roman"/>
                <a:ea typeface="方正细黑一简体"/>
                <a:cs typeface="Courier New"/>
              </a:rPr>
              <a:t>0.8%</a:t>
            </a:r>
            <a:r>
              <a:rPr lang="zh-CN" altLang="zh-CN" b="1" kern="100" dirty="0">
                <a:latin typeface="Times New Roman"/>
                <a:ea typeface="方正细黑一简体"/>
                <a:cs typeface="Times New Roman"/>
              </a:rPr>
              <a:t>，相比</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年全年增速有滑落。世界贸易组织预计，</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年全球贸易将持续低迷。据此，我国要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lnSpc>
                <a:spcPct val="135000"/>
              </a:lnSpc>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鼓励外贸企业进行技术创新，优化出口产品结构，提高比较优势　</a:t>
            </a:r>
            <a:endParaRPr lang="en-US" altLang="zh-CN" b="1" kern="100" dirty="0" smtClean="0">
              <a:latin typeface="Times New Roman"/>
              <a:ea typeface="方正细黑一简体"/>
              <a:cs typeface="Times New Roman"/>
            </a:endParaRPr>
          </a:p>
          <a:p>
            <a:pPr indent="713740" algn="just">
              <a:lnSpc>
                <a:spcPct val="135000"/>
              </a:lnSpc>
              <a:tabLst>
                <a:tab pos="2610485" algn="l"/>
              </a:tabLst>
            </a:pPr>
            <a:r>
              <a:rPr lang="zh-CN" altLang="zh-CN" b="1" kern="100" dirty="0" smtClean="0">
                <a:latin typeface="宋体"/>
                <a:cs typeface="宋体"/>
              </a:rPr>
              <a:t>②</a:t>
            </a:r>
            <a:r>
              <a:rPr lang="zh-CN" altLang="zh-CN" b="1" kern="100" dirty="0">
                <a:latin typeface="Times New Roman"/>
                <a:ea typeface="方正细黑一简体"/>
                <a:cs typeface="Times New Roman"/>
              </a:rPr>
              <a:t>发展社会生产力，提高贸易数字化，鼓励降低价格以提高竞争力　</a:t>
            </a:r>
            <a:endParaRPr lang="en-US" altLang="zh-CN" b="1" kern="100" dirty="0" smtClean="0">
              <a:latin typeface="Times New Roman"/>
              <a:ea typeface="方正细黑一简体"/>
              <a:cs typeface="Times New Roman"/>
            </a:endParaRPr>
          </a:p>
          <a:p>
            <a:pPr indent="713740" algn="just">
              <a:lnSpc>
                <a:spcPct val="135000"/>
              </a:lnSpc>
              <a:tabLst>
                <a:tab pos="2610485" algn="l"/>
              </a:tabLst>
            </a:pPr>
            <a:r>
              <a:rPr lang="zh-CN" altLang="zh-CN" b="1" kern="100" dirty="0" smtClean="0">
                <a:latin typeface="宋体"/>
                <a:cs typeface="宋体"/>
              </a:rPr>
              <a:t>③</a:t>
            </a:r>
            <a:r>
              <a:rPr lang="zh-CN" altLang="zh-CN" b="1" kern="100" dirty="0">
                <a:latin typeface="Times New Roman"/>
                <a:ea typeface="方正细黑一简体"/>
                <a:cs typeface="Times New Roman"/>
              </a:rPr>
              <a:t>扩大国内需求，立足外循环，激活经济高质量发展的长效驱动力　</a:t>
            </a:r>
            <a:endParaRPr lang="en-US" altLang="zh-CN" b="1" kern="100" dirty="0" smtClean="0">
              <a:latin typeface="Times New Roman"/>
              <a:ea typeface="方正细黑一简体"/>
              <a:cs typeface="Times New Roman"/>
            </a:endParaRPr>
          </a:p>
          <a:p>
            <a:pPr indent="713740" algn="just">
              <a:lnSpc>
                <a:spcPct val="135000"/>
              </a:lnSpc>
              <a:tabLst>
                <a:tab pos="2610485" algn="l"/>
              </a:tabLst>
            </a:pPr>
            <a:r>
              <a:rPr lang="zh-CN" altLang="zh-CN" b="1" kern="100" dirty="0" smtClean="0">
                <a:latin typeface="宋体"/>
                <a:cs typeface="宋体"/>
              </a:rPr>
              <a:t>④</a:t>
            </a:r>
            <a:r>
              <a:rPr lang="zh-CN" altLang="zh-CN" b="1" kern="100" dirty="0">
                <a:latin typeface="Times New Roman"/>
                <a:ea typeface="方正细黑一简体"/>
                <a:cs typeface="Times New Roman"/>
              </a:rPr>
              <a:t>建设贸易强国，维护多边贸易体制，实现陆海内外联动应对挑战</a:t>
            </a:r>
            <a:endParaRPr lang="zh-CN" altLang="zh-CN" kern="100" dirty="0">
              <a:latin typeface="宋体"/>
              <a:cs typeface="Courier New"/>
            </a:endParaRPr>
          </a:p>
          <a:p>
            <a:pPr indent="713740" algn="just">
              <a:lnSpc>
                <a:spcPct val="135000"/>
              </a:lnSpc>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smtClean="0">
                <a:latin typeface="宋体"/>
                <a:cs typeface="宋体"/>
              </a:rPr>
              <a:t>③④</a:t>
            </a:r>
            <a:endParaRPr lang="zh-CN" altLang="zh-CN" kern="100" dirty="0">
              <a:latin typeface="宋体"/>
              <a:cs typeface="Courier New"/>
            </a:endParaRPr>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10000"/>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面对</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年全球贸易可能将持续低迷的情况，我国要鼓励外贸企业进行技术创新，优化出口产品结构，提高比较优势，建设贸易强国，维护多边贸易体制，实现陆海内外联动应对挑战，</a:t>
            </a:r>
            <a:r>
              <a:rPr lang="zh-CN" altLang="zh-CN" b="1" kern="100" dirty="0">
                <a:latin typeface="宋体"/>
                <a:cs typeface="宋体"/>
              </a:rPr>
              <a:t>①④</a:t>
            </a:r>
            <a:r>
              <a:rPr lang="zh-CN" altLang="zh-CN" b="1" kern="100" dirty="0">
                <a:latin typeface="Times New Roman"/>
                <a:ea typeface="方正细黑一简体"/>
                <a:cs typeface="Times New Roman"/>
              </a:rPr>
              <a:t>当选；不能简单地通过降低价格以提高竞争力，应形成以技术、品牌、质量、服务为核心的出口竞争新优势，</a:t>
            </a:r>
            <a:r>
              <a:rPr lang="zh-CN" altLang="zh-CN" b="1" kern="100" dirty="0">
                <a:latin typeface="宋体"/>
                <a:cs typeface="宋体"/>
              </a:rPr>
              <a:t>②</a:t>
            </a:r>
            <a:r>
              <a:rPr lang="zh-CN" altLang="zh-CN" b="1" kern="100" dirty="0">
                <a:latin typeface="Times New Roman"/>
                <a:ea typeface="方正细黑一简体"/>
                <a:cs typeface="Times New Roman"/>
              </a:rPr>
              <a:t>错误；材料强调的是我国的进出口贸易，而且应立足国内循环，</a:t>
            </a:r>
            <a:r>
              <a:rPr lang="zh-CN" altLang="zh-CN" b="1" kern="100" dirty="0">
                <a:latin typeface="宋体"/>
                <a:cs typeface="宋体"/>
              </a:rPr>
              <a:t>③</a:t>
            </a:r>
            <a:r>
              <a:rPr lang="zh-CN" altLang="zh-CN" b="1" kern="100" dirty="0">
                <a:latin typeface="Times New Roman"/>
                <a:ea typeface="方正细黑一简体"/>
                <a:cs typeface="Times New Roman"/>
              </a:rPr>
              <a:t>错误。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16632"/>
            <a:ext cx="10975658" cy="5966120"/>
          </a:xfrm>
        </p:spPr>
        <p:txBody>
          <a:bodyPr>
            <a:noAutofit/>
          </a:bodyPr>
          <a:lstStyle/>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教材</a:t>
            </a:r>
            <a:r>
              <a:rPr lang="en-US" altLang="zh-CN" b="1" kern="100" dirty="0">
                <a:solidFill>
                  <a:srgbClr val="7030A0"/>
                </a:solidFill>
                <a:latin typeface="Times New Roman"/>
                <a:ea typeface="方正细黑一简体"/>
                <a:cs typeface="Courier New"/>
              </a:rPr>
              <a:t>P40</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相关链接</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延展题</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中国特色社会主义进入新时代，我国经济已经从高速增长阶段转向高质量发展阶段，经济面临的矛盾已从总需求不足转变为供给结构不适应需求结构的问题。深入实施供给侧结构性改革，持续提高全要素生产率，是实现高质量发展的治本之策。下列传导路径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提高供给质量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激活消费热点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增加消费需求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拉动经济增长　</a:t>
            </a:r>
            <a:r>
              <a:rPr lang="zh-CN" altLang="zh-CN" b="1" kern="100" dirty="0">
                <a:latin typeface="宋体"/>
                <a:cs typeface="宋体"/>
              </a:rPr>
              <a:t>②</a:t>
            </a:r>
            <a:r>
              <a:rPr lang="zh-CN" altLang="zh-CN" b="1" kern="100" dirty="0">
                <a:latin typeface="Times New Roman"/>
                <a:ea typeface="方正细黑一简体"/>
                <a:cs typeface="Times New Roman"/>
              </a:rPr>
              <a:t>增加供给环节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提升供给速度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改善消费结构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放大外需效益　</a:t>
            </a:r>
            <a:r>
              <a:rPr lang="zh-CN" altLang="zh-CN" b="1" kern="100" dirty="0">
                <a:latin typeface="宋体"/>
                <a:cs typeface="宋体"/>
              </a:rPr>
              <a:t>③</a:t>
            </a:r>
            <a:r>
              <a:rPr lang="zh-CN" altLang="zh-CN" b="1" kern="100" dirty="0">
                <a:latin typeface="Times New Roman"/>
                <a:ea typeface="方正细黑一简体"/>
                <a:cs typeface="Times New Roman"/>
              </a:rPr>
              <a:t>推动优质制造</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扩大有效供给</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增强内生动力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经济健康发展　</a:t>
            </a:r>
            <a:r>
              <a:rPr lang="zh-CN" altLang="zh-CN" b="1" kern="100" dirty="0">
                <a:latin typeface="宋体"/>
                <a:cs typeface="宋体"/>
              </a:rPr>
              <a:t>④</a:t>
            </a:r>
            <a:r>
              <a:rPr lang="zh-CN" altLang="zh-CN" b="1" kern="100" dirty="0">
                <a:latin typeface="Times New Roman"/>
                <a:ea typeface="方正细黑一简体"/>
                <a:cs typeface="Times New Roman"/>
              </a:rPr>
              <a:t>减少供给数量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提高物价水平</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促进居民消费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改善人民生活</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②④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smtClean="0">
                <a:latin typeface="宋体"/>
                <a:cs typeface="宋体"/>
              </a:rPr>
              <a:t>③④</a:t>
            </a:r>
            <a:endParaRPr lang="zh-CN" altLang="zh-CN" kern="100" dirty="0">
              <a:latin typeface="宋体"/>
              <a:cs typeface="Courier New"/>
            </a:endParaRPr>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919265"/>
            <a:ext cx="10975658" cy="4813991"/>
          </a:xfrm>
        </p:spPr>
        <p:txBody>
          <a:bodyPr>
            <a:normAutofit/>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　</a:t>
            </a:r>
            <a:endParaRPr lang="zh-CN" altLang="zh-CN"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供给侧结构性改革继续发力，有利于提高供给质量，从而激活消费热点，进一步增加消费需求，有利于拉动经济增长，</a:t>
            </a:r>
            <a:r>
              <a:rPr lang="zh-CN" altLang="zh-CN" b="1" kern="100" dirty="0">
                <a:latin typeface="宋体"/>
                <a:cs typeface="宋体"/>
              </a:rPr>
              <a:t>①</a:t>
            </a:r>
            <a:r>
              <a:rPr lang="zh-CN" altLang="zh-CN" b="1" kern="100" dirty="0">
                <a:latin typeface="Times New Roman"/>
                <a:ea typeface="方正细黑一简体"/>
                <a:cs typeface="Times New Roman"/>
              </a:rPr>
              <a:t>当选；改善消费结构与放大外需效益没有直接关系，</a:t>
            </a:r>
            <a:r>
              <a:rPr lang="zh-CN" altLang="zh-CN" b="1" kern="100" dirty="0">
                <a:latin typeface="宋体"/>
                <a:cs typeface="宋体"/>
              </a:rPr>
              <a:t>②</a:t>
            </a:r>
            <a:r>
              <a:rPr lang="zh-CN" altLang="zh-CN" b="1" kern="100" dirty="0">
                <a:latin typeface="Times New Roman"/>
                <a:ea typeface="方正细黑一简体"/>
                <a:cs typeface="Times New Roman"/>
              </a:rPr>
              <a:t>不当选；供给侧结构性改革继续发力，有利于推动优质制造，进一步扩大有效供给，从而增强内生动力，有利于经济健康发展，</a:t>
            </a:r>
            <a:r>
              <a:rPr lang="zh-CN" altLang="zh-CN" b="1" kern="100" dirty="0">
                <a:latin typeface="宋体"/>
                <a:cs typeface="宋体"/>
              </a:rPr>
              <a:t>③</a:t>
            </a:r>
            <a:r>
              <a:rPr lang="zh-CN" altLang="zh-CN" b="1" kern="100" dirty="0">
                <a:latin typeface="Times New Roman"/>
                <a:ea typeface="方正细黑一简体"/>
                <a:cs typeface="Times New Roman"/>
              </a:rPr>
              <a:t>当选；提高物价水平，会减少居民消费，而不是促进居民消费，</a:t>
            </a:r>
            <a:r>
              <a:rPr lang="zh-CN" altLang="zh-CN" b="1" kern="100" dirty="0">
                <a:latin typeface="宋体"/>
                <a:cs typeface="宋体"/>
              </a:rPr>
              <a:t>④</a:t>
            </a:r>
            <a:r>
              <a:rPr lang="zh-CN" altLang="zh-CN" b="1" kern="100" dirty="0">
                <a:latin typeface="Times New Roman"/>
                <a:ea typeface="方正细黑一简体"/>
                <a:cs typeface="Times New Roman"/>
              </a:rPr>
              <a:t>不当选</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88640"/>
            <a:ext cx="10975658" cy="6110136"/>
          </a:xfrm>
        </p:spPr>
        <p:txBody>
          <a:bodyPr>
            <a:noAutofit/>
          </a:bodyPr>
          <a:lstStyle/>
          <a:p>
            <a:pPr indent="713740" algn="just">
              <a:tabLst>
                <a:tab pos="2610485"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教材</a:t>
            </a:r>
            <a:r>
              <a:rPr lang="en-US" altLang="zh-CN" b="1" kern="100" dirty="0">
                <a:solidFill>
                  <a:srgbClr val="7030A0"/>
                </a:solidFill>
                <a:latin typeface="Times New Roman"/>
                <a:ea typeface="方正细黑一简体"/>
                <a:cs typeface="Courier New"/>
              </a:rPr>
              <a:t>P41</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探究与分享</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印证题</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二十大党代表陈望慧说：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我最大的梦想就是让我们的花农都不愁钱，大家一起富。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这些年陈望慧所在村一直在探索玫瑰致富路并采取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公司＋农户＋合作社</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的发展模式，不断培育壮大产业链。如今，玫瑰种植已成为该地乡村振兴的主导产业之一。公司＋农户＋合作社的发展模式有利于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发展多形式适度规模经营，改变土地集体所有制性质　</a:t>
            </a:r>
            <a:r>
              <a:rPr lang="zh-CN" altLang="zh-CN" b="1" kern="100" dirty="0">
                <a:latin typeface="宋体"/>
                <a:cs typeface="宋体"/>
              </a:rPr>
              <a:t>②</a:t>
            </a:r>
            <a:r>
              <a:rPr lang="zh-CN" altLang="zh-CN" b="1" kern="100" dirty="0">
                <a:latin typeface="Times New Roman"/>
                <a:ea typeface="方正细黑一简体"/>
                <a:cs typeface="Times New Roman"/>
              </a:rPr>
              <a:t>依靠党员规范市场经济秩序，调动群众的生产积极性　</a:t>
            </a:r>
            <a:r>
              <a:rPr lang="zh-CN" altLang="zh-CN" b="1" kern="100" dirty="0">
                <a:latin typeface="宋体"/>
                <a:cs typeface="宋体"/>
              </a:rPr>
              <a:t>③</a:t>
            </a:r>
            <a:r>
              <a:rPr lang="zh-CN" altLang="zh-CN" b="1" kern="100" dirty="0">
                <a:latin typeface="Times New Roman"/>
                <a:ea typeface="方正细黑一简体"/>
                <a:cs typeface="Times New Roman"/>
              </a:rPr>
              <a:t>释放生产要素的活力，推动乡村经济实现高质量发展　</a:t>
            </a:r>
            <a:r>
              <a:rPr lang="zh-CN" altLang="zh-CN" b="1" kern="100" dirty="0">
                <a:latin typeface="宋体"/>
                <a:cs typeface="宋体"/>
              </a:rPr>
              <a:t>④</a:t>
            </a:r>
            <a:r>
              <a:rPr lang="zh-CN" altLang="zh-CN" b="1" kern="100" dirty="0">
                <a:latin typeface="Times New Roman"/>
                <a:ea typeface="方正细黑一简体"/>
                <a:cs typeface="Times New Roman"/>
              </a:rPr>
              <a:t>创新集体经济的实现形式，促进农业提质、农民增收</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zh-CN" altLang="zh-CN" b="1" kern="100" dirty="0" smtClean="0">
                <a:latin typeface="宋体"/>
                <a:cs typeface="宋体"/>
              </a:rPr>
              <a:t>①③</a:t>
            </a:r>
            <a:r>
              <a:rPr lang="en-US" altLang="zh-CN" b="1" kern="100" dirty="0" smtClean="0">
                <a:latin typeface="宋体"/>
                <a:cs typeface="宋体"/>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cs typeface="宋体"/>
              </a:rPr>
              <a:t>②④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smtClean="0">
                <a:latin typeface="宋体"/>
                <a:cs typeface="宋体"/>
              </a:rPr>
              <a:t>③④</a:t>
            </a:r>
            <a:endParaRPr lang="zh-CN" altLang="zh-CN" kern="100" dirty="0">
              <a:latin typeface="宋体"/>
              <a:cs typeface="Courier New"/>
            </a:endParaRPr>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847257"/>
            <a:ext cx="10975658" cy="5102024"/>
          </a:xfrm>
        </p:spPr>
        <p:txBody>
          <a:bodyPr>
            <a:normAutofit lnSpcReduction="10000"/>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农村土地所有权归集体，该模式并没有改变土地集体所有制性质，</a:t>
            </a:r>
            <a:r>
              <a:rPr lang="zh-CN" altLang="zh-CN" b="1" kern="100" dirty="0">
                <a:latin typeface="宋体"/>
                <a:cs typeface="宋体"/>
              </a:rPr>
              <a:t>①</a:t>
            </a:r>
            <a:r>
              <a:rPr lang="zh-CN" altLang="zh-CN" b="1" kern="100" dirty="0">
                <a:latin typeface="Times New Roman"/>
                <a:ea typeface="方正细黑一简体"/>
                <a:cs typeface="Times New Roman"/>
              </a:rPr>
              <a:t>错误；规范市场经济秩序的主体是国家和政府，</a:t>
            </a:r>
            <a:r>
              <a:rPr lang="zh-CN" altLang="zh-CN" b="1" kern="100" dirty="0">
                <a:latin typeface="宋体"/>
                <a:cs typeface="宋体"/>
              </a:rPr>
              <a:t>②</a:t>
            </a:r>
            <a:r>
              <a:rPr lang="zh-CN" altLang="zh-CN" b="1" kern="100" dirty="0">
                <a:latin typeface="Times New Roman"/>
                <a:ea typeface="方正细黑一简体"/>
                <a:cs typeface="Times New Roman"/>
              </a:rPr>
              <a:t>不当选；陈望慧所在的村通过探索玫瑰致富路并采取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公司＋农户＋合作社</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的发展模式，创新集体经济的实现形式，不断培育壮大产业链，使玫瑰种植成为该地乡村振兴的主导产业之一，释放了生产要素的活力，推动乡村经济实现高质量发展，促进农业提质、农民增收，</a:t>
            </a:r>
            <a:r>
              <a:rPr lang="zh-CN" altLang="zh-CN" b="1" kern="100" dirty="0">
                <a:latin typeface="宋体"/>
                <a:cs typeface="宋体"/>
              </a:rPr>
              <a:t>③④</a:t>
            </a:r>
            <a:r>
              <a:rPr lang="zh-CN" altLang="zh-CN" b="1" kern="100" dirty="0">
                <a:latin typeface="Times New Roman"/>
                <a:ea typeface="方正细黑一简体"/>
                <a:cs typeface="Times New Roman"/>
              </a:rPr>
              <a:t>当选，答案为</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15209"/>
            <a:ext cx="10975658" cy="5966120"/>
          </a:xfrm>
        </p:spPr>
        <p:txBody>
          <a:bodyPr>
            <a:normAutofit/>
          </a:bodyPr>
          <a:lstStyle/>
          <a:p>
            <a:pPr indent="713740" algn="just">
              <a:tabLst>
                <a:tab pos="2610485"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教材</a:t>
            </a:r>
            <a:r>
              <a:rPr lang="en-US" altLang="zh-CN" b="1" kern="100" dirty="0">
                <a:solidFill>
                  <a:srgbClr val="7030A0"/>
                </a:solidFill>
                <a:latin typeface="Times New Roman"/>
                <a:ea typeface="方正细黑一简体"/>
                <a:cs typeface="Courier New"/>
              </a:rPr>
              <a:t>P43</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相关链接</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改编题</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国家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十四五</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规划指出，我们要推动共建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一带一路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高质量发展，建设数字丝绸之路、创新丝绸之路、绿色丝绸之路、健康丝绸之路。推动共建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一带一路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高质量发展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使得我国全方位、宽领域、多层次的对外开放格局逐步形成　</a:t>
            </a:r>
            <a:endParaRPr lang="zh-CN" altLang="zh-CN" kern="100" dirty="0">
              <a:latin typeface="宋体"/>
              <a:cs typeface="Courier New"/>
            </a:endParaRPr>
          </a:p>
          <a:p>
            <a:pPr indent="713740" algn="just">
              <a:tabLst>
                <a:tab pos="2610485" algn="l"/>
              </a:tabLst>
            </a:pPr>
            <a:r>
              <a:rPr lang="zh-CN" altLang="zh-CN" b="1" kern="100" dirty="0">
                <a:latin typeface="宋体"/>
                <a:cs typeface="宋体"/>
              </a:rPr>
              <a:t>②</a:t>
            </a:r>
            <a:r>
              <a:rPr lang="zh-CN" altLang="zh-CN" b="1" kern="100" dirty="0">
                <a:latin typeface="Times New Roman"/>
                <a:ea typeface="方正细黑一简体"/>
                <a:cs typeface="Times New Roman"/>
              </a:rPr>
              <a:t>意味着我国新发展格局要以国际大循环为主体　</a:t>
            </a:r>
            <a:endParaRPr lang="zh-CN" altLang="zh-CN" kern="100" dirty="0">
              <a:latin typeface="宋体"/>
              <a:cs typeface="Courier New"/>
            </a:endParaRPr>
          </a:p>
          <a:p>
            <a:pPr indent="713740" algn="just">
              <a:tabLst>
                <a:tab pos="2610485" algn="l"/>
              </a:tabLst>
            </a:pPr>
            <a:r>
              <a:rPr lang="zh-CN" altLang="zh-CN" b="1" kern="100" dirty="0">
                <a:latin typeface="宋体"/>
                <a:cs typeface="宋体"/>
              </a:rPr>
              <a:t>③</a:t>
            </a:r>
            <a:r>
              <a:rPr lang="zh-CN" altLang="zh-CN" b="1" kern="100" dirty="0">
                <a:latin typeface="Times New Roman"/>
                <a:ea typeface="方正细黑一简体"/>
                <a:cs typeface="Times New Roman"/>
              </a:rPr>
              <a:t>是推动更高水平对外开放的重要举措　</a:t>
            </a:r>
            <a:endParaRPr lang="zh-CN" altLang="zh-CN" kern="100" dirty="0">
              <a:latin typeface="宋体"/>
              <a:cs typeface="Courier New"/>
            </a:endParaRPr>
          </a:p>
          <a:p>
            <a:pPr indent="713740" algn="just">
              <a:tabLst>
                <a:tab pos="2610485" algn="l"/>
              </a:tabLst>
            </a:pPr>
            <a:r>
              <a:rPr lang="zh-CN" altLang="zh-CN" b="1" kern="100" dirty="0" smtClean="0">
                <a:latin typeface="宋体"/>
                <a:cs typeface="宋体"/>
              </a:rPr>
              <a:t>④</a:t>
            </a:r>
            <a:r>
              <a:rPr lang="zh-CN" altLang="zh-CN" b="1" kern="100" dirty="0" smtClean="0">
                <a:latin typeface="Times New Roman"/>
                <a:ea typeface="方正细黑一简体"/>
                <a:cs typeface="Times New Roman"/>
              </a:rPr>
              <a:t>可以更好利用全球资源和市场，提高国际竞争力</a:t>
            </a:r>
            <a:endParaRPr lang="zh-CN" altLang="zh-CN" kern="100" dirty="0" smtClean="0">
              <a:latin typeface="宋体"/>
              <a:cs typeface="Courier New"/>
            </a:endParaRPr>
          </a:p>
          <a:p>
            <a:pPr indent="713740" algn="just">
              <a:tabLst>
                <a:tab pos="2610485" algn="l"/>
              </a:tabLst>
            </a:pPr>
            <a:r>
              <a:rPr lang="en-US" altLang="zh-CN" b="1" kern="100" dirty="0" smtClean="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宋体"/>
                <a:cs typeface="宋体"/>
              </a:rPr>
              <a:t>  </a:t>
            </a:r>
            <a:r>
              <a:rPr lang="en-US" altLang="zh-CN" b="1" kern="100" dirty="0" smtClean="0">
                <a:latin typeface="宋体"/>
                <a:cs typeface="宋体"/>
              </a:rPr>
              <a:t>  </a:t>
            </a:r>
            <a:r>
              <a:rPr lang="en-US" altLang="zh-CN" b="1" kern="100" dirty="0" smtClean="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cs typeface="宋体"/>
              </a:rPr>
              <a:t>②④</a:t>
            </a:r>
            <a:r>
              <a:rPr lang="en-US" altLang="zh-CN" b="1" kern="100" dirty="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smtClean="0">
                <a:latin typeface="宋体"/>
                <a:cs typeface="宋体"/>
              </a:rPr>
              <a:t>③④</a:t>
            </a:r>
            <a:endParaRPr lang="zh-CN" altLang="zh-CN" kern="100" dirty="0">
              <a:latin typeface="宋体"/>
              <a:cs typeface="Courier New"/>
            </a:endParaRPr>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en-US" altLang="zh-CN" b="1" kern="100" dirty="0">
                <a:latin typeface="Times New Roman"/>
                <a:ea typeface="方正细黑一简体"/>
                <a:cs typeface="Courier New"/>
              </a:rPr>
              <a:t>1990</a:t>
            </a:r>
            <a:r>
              <a:rPr lang="zh-CN" altLang="zh-CN" b="1" kern="100" dirty="0">
                <a:latin typeface="Times New Roman"/>
                <a:ea typeface="方正细黑一简体"/>
                <a:cs typeface="Times New Roman"/>
              </a:rPr>
              <a:t>年，开放上海浦东，至此，我国基本形成了全方位、宽领域、多层次的对外开放格局，</a:t>
            </a:r>
            <a:r>
              <a:rPr lang="zh-CN" altLang="zh-CN" b="1" kern="100" dirty="0">
                <a:latin typeface="宋体"/>
                <a:cs typeface="宋体"/>
              </a:rPr>
              <a:t>①</a:t>
            </a:r>
            <a:r>
              <a:rPr lang="zh-CN" altLang="zh-CN" b="1" kern="100" dirty="0">
                <a:latin typeface="Times New Roman"/>
                <a:ea typeface="方正细黑一简体"/>
                <a:cs typeface="Times New Roman"/>
              </a:rPr>
              <a:t>不当选；我国以国内大循环为主体，</a:t>
            </a:r>
            <a:r>
              <a:rPr lang="zh-CN" altLang="zh-CN" b="1" kern="100" dirty="0">
                <a:latin typeface="宋体"/>
                <a:cs typeface="宋体"/>
              </a:rPr>
              <a:t>②</a:t>
            </a:r>
            <a:r>
              <a:rPr lang="zh-CN" altLang="zh-CN" b="1" kern="100" dirty="0">
                <a:latin typeface="Times New Roman"/>
                <a:ea typeface="方正细黑一简体"/>
                <a:cs typeface="Times New Roman"/>
              </a:rPr>
              <a:t>不当选；推动共建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一带一路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高质量发展是发展更高层次开放型经济的重要举措，可以更好利用全球资源和市场，提高国际竞争力，</a:t>
            </a:r>
            <a:r>
              <a:rPr lang="zh-CN" altLang="zh-CN" b="1" kern="100" dirty="0">
                <a:latin typeface="宋体"/>
                <a:cs typeface="宋体"/>
              </a:rPr>
              <a:t>③④</a:t>
            </a:r>
            <a:r>
              <a:rPr lang="zh-CN" altLang="zh-CN" b="1" kern="100" dirty="0">
                <a:latin typeface="Times New Roman"/>
                <a:ea typeface="方正细黑一简体"/>
                <a:cs typeface="Times New Roman"/>
              </a:rPr>
              <a:t>当选，答案为</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16632"/>
            <a:ext cx="10975658" cy="6254152"/>
          </a:xfrm>
        </p:spPr>
        <p:txBody>
          <a:bodyPr>
            <a:noAutofit/>
          </a:bodyPr>
          <a:lstStyle/>
          <a:p>
            <a:pPr indent="713740" algn="ctr">
              <a:tabLst>
                <a:tab pos="2610485" algn="l"/>
              </a:tabLst>
            </a:pPr>
            <a:r>
              <a:rPr lang="zh-CN" altLang="zh-CN" b="1" kern="100" dirty="0">
                <a:solidFill>
                  <a:srgbClr val="0000FF"/>
                </a:solidFill>
                <a:latin typeface="Times New Roman"/>
                <a:ea typeface="方正细黑一简体"/>
                <a:cs typeface="Times New Roman"/>
              </a:rPr>
              <a:t>框内综合</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由数字经济的发展看如何推动经济高质量发展</a:t>
            </a:r>
            <a:endParaRPr lang="zh-CN" altLang="zh-CN" kern="100" dirty="0">
              <a:solidFill>
                <a:srgbClr val="0000FF"/>
              </a:solidFill>
              <a:latin typeface="宋体"/>
              <a:cs typeface="Courier New"/>
            </a:endParaRPr>
          </a:p>
          <a:p>
            <a:pPr indent="713740" algn="just">
              <a:tabLst>
                <a:tab pos="2610485" algn="l"/>
              </a:tabLst>
            </a:pPr>
            <a:r>
              <a:rPr lang="zh-CN" altLang="zh-CN" b="1" kern="100" dirty="0">
                <a:solidFill>
                  <a:srgbClr val="7030A0"/>
                </a:solidFill>
                <a:latin typeface="Times New Roman"/>
                <a:ea typeface="方正细黑一简体"/>
                <a:cs typeface="Times New Roman"/>
              </a:rPr>
              <a:t>问题的发现、分析与解决</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月</a:t>
            </a: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日，《政府工作报告》指出，数字经济不断壮大，新产业新业态新模式增加值占国内生产总值的比重达到</a:t>
            </a:r>
            <a:r>
              <a:rPr lang="en-US" altLang="zh-CN" b="1" kern="100" dirty="0">
                <a:latin typeface="Times New Roman"/>
                <a:ea typeface="方正细黑一简体"/>
                <a:cs typeface="Courier New"/>
              </a:rPr>
              <a:t>17%</a:t>
            </a:r>
            <a:r>
              <a:rPr lang="zh-CN" altLang="zh-CN" b="1" kern="100" dirty="0">
                <a:latin typeface="Times New Roman"/>
                <a:ea typeface="方正细黑一简体"/>
                <a:cs typeface="Times New Roman"/>
              </a:rPr>
              <a:t>以上。</a:t>
            </a:r>
            <a:endParaRPr lang="zh-CN" altLang="zh-CN" kern="100" dirty="0">
              <a:latin typeface="宋体"/>
              <a:cs typeface="Courier New"/>
            </a:endParaRPr>
          </a:p>
          <a:p>
            <a:pPr indent="713740" algn="just">
              <a:tabLst>
                <a:tab pos="2610485" algn="l"/>
              </a:tabLst>
            </a:pPr>
            <a:r>
              <a:rPr lang="zh-CN" altLang="zh-CN" b="1" kern="100" dirty="0">
                <a:solidFill>
                  <a:srgbClr val="7030A0"/>
                </a:solidFill>
                <a:latin typeface="Times New Roman"/>
                <a:ea typeface="方正细黑一简体"/>
                <a:cs typeface="Times New Roman"/>
              </a:rPr>
              <a:t>材料一</a:t>
            </a:r>
            <a:r>
              <a:rPr lang="zh-CN" altLang="zh-CN" b="1" kern="100" dirty="0">
                <a:latin typeface="Times New Roman"/>
                <a:ea typeface="方正细黑一简体"/>
                <a:cs typeface="Times New Roman"/>
              </a:rPr>
              <a:t>：《中国数字经济发展报告</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》指出，我国数字经济规模达到</a:t>
            </a:r>
            <a:r>
              <a:rPr lang="en-US" altLang="zh-CN" b="1" kern="100" dirty="0">
                <a:latin typeface="Times New Roman"/>
                <a:ea typeface="方正细黑一简体"/>
                <a:cs typeface="Courier New"/>
              </a:rPr>
              <a:t>45.5</a:t>
            </a:r>
            <a:r>
              <a:rPr lang="zh-CN" altLang="zh-CN" b="1" kern="100" dirty="0">
                <a:latin typeface="Times New Roman"/>
                <a:ea typeface="方正细黑一简体"/>
                <a:cs typeface="Times New Roman"/>
              </a:rPr>
              <a:t>万亿元，占</a:t>
            </a:r>
            <a:r>
              <a:rPr lang="en-US" altLang="zh-CN" b="1" kern="100" dirty="0">
                <a:latin typeface="Times New Roman"/>
                <a:ea typeface="方正细黑一简体"/>
                <a:cs typeface="Courier New"/>
              </a:rPr>
              <a:t>GDP</a:t>
            </a:r>
            <a:r>
              <a:rPr lang="zh-CN" altLang="zh-CN" b="1" kern="100" dirty="0">
                <a:latin typeface="Times New Roman"/>
                <a:ea typeface="方正细黑一简体"/>
                <a:cs typeface="Times New Roman"/>
              </a:rPr>
              <a:t>比重达到</a:t>
            </a:r>
            <a:r>
              <a:rPr lang="en-US" altLang="zh-CN" b="1" kern="100" dirty="0">
                <a:latin typeface="Times New Roman"/>
                <a:ea typeface="方正细黑一简体"/>
                <a:cs typeface="Courier New"/>
              </a:rPr>
              <a:t>39.8%</a:t>
            </a:r>
            <a:r>
              <a:rPr lang="zh-CN" altLang="zh-CN" b="1" kern="100" dirty="0">
                <a:latin typeface="Times New Roman"/>
                <a:ea typeface="方正细黑一简体"/>
                <a:cs typeface="Times New Roman"/>
              </a:rPr>
              <a:t>；数字产业化规模为</a:t>
            </a:r>
            <a:r>
              <a:rPr lang="en-US" altLang="zh-CN" b="1" kern="100" dirty="0">
                <a:latin typeface="Times New Roman"/>
                <a:ea typeface="方正细黑一简体"/>
                <a:cs typeface="Courier New"/>
              </a:rPr>
              <a:t>8.35</a:t>
            </a:r>
            <a:r>
              <a:rPr lang="zh-CN" altLang="zh-CN" b="1" kern="100" dirty="0">
                <a:latin typeface="Times New Roman"/>
                <a:ea typeface="方正细黑一简体"/>
                <a:cs typeface="Times New Roman"/>
              </a:rPr>
              <a:t>万亿元，占</a:t>
            </a:r>
            <a:r>
              <a:rPr lang="en-US" altLang="zh-CN" b="1" kern="100" dirty="0">
                <a:latin typeface="Times New Roman"/>
                <a:ea typeface="方正细黑一简体"/>
                <a:cs typeface="Courier New"/>
              </a:rPr>
              <a:t>GDP</a:t>
            </a:r>
            <a:r>
              <a:rPr lang="zh-CN" altLang="zh-CN" b="1" kern="100" dirty="0">
                <a:latin typeface="Times New Roman"/>
                <a:ea typeface="方正细黑一简体"/>
                <a:cs typeface="Times New Roman"/>
              </a:rPr>
              <a:t>比重为</a:t>
            </a:r>
            <a:r>
              <a:rPr lang="en-US" altLang="zh-CN" b="1" kern="100" dirty="0">
                <a:latin typeface="Times New Roman"/>
                <a:ea typeface="方正细黑一简体"/>
                <a:cs typeface="Courier New"/>
              </a:rPr>
              <a:t>7.3%</a:t>
            </a:r>
            <a:r>
              <a:rPr lang="zh-CN" altLang="zh-CN" b="1" kern="100" dirty="0">
                <a:latin typeface="Times New Roman"/>
                <a:ea typeface="方正细黑一简体"/>
                <a:cs typeface="Times New Roman"/>
              </a:rPr>
              <a:t>。在数字技术的驱动下，我国产业结构和产业组织都发生了变革和重组。我国已形成了横向联动、纵向贯通的数字经济战略体系。数字化创新引领发展能力大幅提升，智能化水平明显增强，数字技术与实体经济融合取得显著成效</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03241"/>
            <a:ext cx="10975658" cy="5390056"/>
          </a:xfrm>
        </p:spPr>
        <p:txBody>
          <a:bodyPr>
            <a:normAutofit/>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材料二</a:t>
            </a:r>
            <a:r>
              <a:rPr lang="zh-CN" altLang="zh-CN" b="1" kern="100" dirty="0">
                <a:latin typeface="Times New Roman"/>
                <a:ea typeface="方正细黑一简体"/>
                <a:cs typeface="Times New Roman"/>
              </a:rPr>
              <a:t>：当前，在一些地方，数字经济已经在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三农</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事业发展的许多方面发挥出助推功能。如中国移动利用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移动云＋</a:t>
            </a:r>
            <a:r>
              <a:rPr lang="en-US" altLang="zh-CN" b="1" kern="100" dirty="0">
                <a:latin typeface="Times New Roman"/>
                <a:ea typeface="方正细黑一简体"/>
                <a:cs typeface="Courier New"/>
              </a:rPr>
              <a:t>5G</a:t>
            </a:r>
            <a:r>
              <a:rPr lang="zh-CN" altLang="zh-CN" b="1" kern="100" dirty="0">
                <a:latin typeface="Times New Roman"/>
                <a:ea typeface="方正细黑一简体"/>
                <a:cs typeface="Times New Roman"/>
              </a:rPr>
              <a:t>＋直播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技术，将秀美风景与乡村土特产完美结合，隐藏在大山深处的美食、农产品通过直播间，驶入互联网快车道；农村电商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新基建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不断完善，数据流带动了资金流、技术流、人才流、物资流等从城市向农村集聚。无论是打造智慧农场、智慧牧场、智慧渔场，还是培育乡村智慧旅游、创意农业、认养农业，抑或是在农村地区推广数字普惠金融、电子商务等，数字经济为乡村振兴注入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新动能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559225"/>
            <a:ext cx="10975658" cy="5678088"/>
          </a:xfrm>
        </p:spPr>
        <p:txBody>
          <a:bodyPr>
            <a:normAutofit/>
          </a:bodyPr>
          <a:lstStyle/>
          <a:p>
            <a:pPr indent="713740" algn="just">
              <a:tabLst>
                <a:tab pos="2610485" algn="l"/>
              </a:tabLst>
            </a:pPr>
            <a:r>
              <a:rPr lang="en-US" altLang="zh-CN" b="1" kern="100" dirty="0">
                <a:solidFill>
                  <a:srgbClr val="31849B"/>
                </a:solidFill>
                <a:latin typeface="Times New Roman"/>
                <a:ea typeface="方正细黑一简体"/>
                <a:cs typeface="Courier New"/>
              </a:rPr>
              <a:t>[</a:t>
            </a:r>
            <a:r>
              <a:rPr lang="zh-CN" altLang="zh-CN" b="1" kern="100" dirty="0">
                <a:solidFill>
                  <a:srgbClr val="31849B"/>
                </a:solidFill>
                <a:latin typeface="Times New Roman"/>
                <a:ea typeface="方正细黑一简体"/>
                <a:cs typeface="Times New Roman"/>
              </a:rPr>
              <a:t>问题探究</a:t>
            </a:r>
            <a:r>
              <a:rPr lang="en-US" altLang="zh-CN" b="1" kern="100" dirty="0">
                <a:solidFill>
                  <a:srgbClr val="31849B"/>
                </a:solidFill>
                <a:latin typeface="Times New Roman"/>
                <a:ea typeface="方正细黑一简体"/>
                <a:cs typeface="Courier New"/>
              </a:rPr>
              <a:t>]</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．结合材料一，运用《经济与社会》的知识，分析数字经济对助推我国经济高质量发展的作用。</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宋体"/>
                <a:cs typeface="宋体"/>
              </a:rPr>
              <a:t>①</a:t>
            </a:r>
            <a:r>
              <a:rPr lang="zh-CN" altLang="zh-CN" b="1" kern="100" dirty="0">
                <a:latin typeface="Times New Roman"/>
                <a:ea typeface="方正细黑一简体"/>
                <a:cs typeface="Times New Roman"/>
              </a:rPr>
              <a:t>切实贯彻新发展理念，增强发展动力，厚植发展优势。</a:t>
            </a:r>
            <a:r>
              <a:rPr lang="zh-CN" altLang="zh-CN" b="1" kern="100" dirty="0">
                <a:latin typeface="宋体"/>
                <a:cs typeface="宋体"/>
              </a:rPr>
              <a:t>②</a:t>
            </a:r>
            <a:r>
              <a:rPr lang="zh-CN" altLang="zh-CN" b="1" kern="100" dirty="0">
                <a:latin typeface="Times New Roman"/>
                <a:ea typeface="方正细黑一简体"/>
                <a:cs typeface="Times New Roman"/>
              </a:rPr>
              <a:t>转变经济发展方式、优化产业结构、转换经济增长动力，建设现代化经济体系。</a:t>
            </a:r>
            <a:r>
              <a:rPr lang="zh-CN" altLang="zh-CN" b="1" kern="100" dirty="0">
                <a:latin typeface="宋体"/>
                <a:cs typeface="宋体"/>
              </a:rPr>
              <a:t>③</a:t>
            </a:r>
            <a:r>
              <a:rPr lang="zh-CN" altLang="zh-CN" b="1" kern="100" dirty="0">
                <a:latin typeface="Times New Roman"/>
                <a:ea typeface="方正细黑一简体"/>
                <a:cs typeface="Times New Roman"/>
              </a:rPr>
              <a:t>加快发展先进制造业，推动数字经济同实体经济深度融合，深化供给侧结构性改革。</a:t>
            </a:r>
            <a:r>
              <a:rPr lang="zh-CN" altLang="zh-CN" b="1" kern="100" dirty="0">
                <a:latin typeface="宋体"/>
                <a:cs typeface="宋体"/>
              </a:rPr>
              <a:t>④</a:t>
            </a:r>
            <a:r>
              <a:rPr lang="zh-CN" altLang="zh-CN" b="1" kern="100" dirty="0">
                <a:latin typeface="Times New Roman"/>
                <a:ea typeface="方正细黑一简体"/>
                <a:cs typeface="Times New Roman"/>
              </a:rPr>
              <a:t>加快构建以国内大循环为主体、国内国际双循环相互促进的新发展格局。</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barn(inVertical)">
                                      <p:cBhvr>
                                        <p:cTn id="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03241"/>
            <a:ext cx="10975658" cy="5390056"/>
          </a:xfrm>
        </p:spPr>
        <p:txBody>
          <a:bodyPr>
            <a:normAutofit/>
          </a:bodyPr>
          <a:lstStyle/>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．数字经济为乡村振兴注入了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新动能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。结合材料，运用《经济与社会》的知识，谈谈你对这句话的理解。</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宋体"/>
                <a:cs typeface="宋体"/>
              </a:rPr>
              <a:t>①</a:t>
            </a:r>
            <a:r>
              <a:rPr lang="zh-CN" altLang="zh-CN" b="1" kern="100" dirty="0">
                <a:latin typeface="Times New Roman"/>
                <a:ea typeface="方正细黑一简体"/>
                <a:cs typeface="Times New Roman"/>
              </a:rPr>
              <a:t>发展数字经济有利于促进传统农业数字化转型，推动农业科技创新，提高农业经济效益。</a:t>
            </a:r>
            <a:r>
              <a:rPr lang="zh-CN" altLang="zh-CN" b="1" kern="100" dirty="0">
                <a:latin typeface="宋体"/>
                <a:cs typeface="宋体"/>
              </a:rPr>
              <a:t>②</a:t>
            </a:r>
            <a:r>
              <a:rPr lang="zh-CN" altLang="zh-CN" b="1" kern="100" dirty="0">
                <a:latin typeface="Times New Roman"/>
                <a:ea typeface="方正细黑一简体"/>
                <a:cs typeface="Times New Roman"/>
              </a:rPr>
              <a:t>有利于促进资源优化配置，推动城乡融合发展；有利于催生新的就业岗位，拓宽农产品销售渠道，增加农民收入，巩固脱贫攻坚成果。</a:t>
            </a:r>
            <a:r>
              <a:rPr lang="zh-CN" altLang="zh-CN" b="1" kern="100" dirty="0">
                <a:latin typeface="宋体"/>
                <a:cs typeface="宋体"/>
              </a:rPr>
              <a:t>③</a:t>
            </a:r>
            <a:r>
              <a:rPr lang="zh-CN" altLang="zh-CN" b="1" kern="100" dirty="0">
                <a:latin typeface="Times New Roman"/>
                <a:ea typeface="方正细黑一简体"/>
                <a:cs typeface="Times New Roman"/>
              </a:rPr>
              <a:t>有利于培育农业新业态、新模式，促进一、二、三产业融合发展，推动农业农村现代化。</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260648"/>
            <a:ext cx="10975658" cy="4525963"/>
          </a:xfrm>
        </p:spPr>
        <p:txBody>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思维的贯通、深化与融会</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党的二十大报告提出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加快发展数字经济，促进数字经济和实体经济深度融合，打造具有国际竞争力的数字产业集群</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的任务。</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数字经济契合新发展理念的要求</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1782446776"/>
              </p:ext>
            </p:extLst>
          </p:nvPr>
        </p:nvGraphicFramePr>
        <p:xfrm>
          <a:off x="1057027" y="3246850"/>
          <a:ext cx="10297144" cy="2846446"/>
        </p:xfrm>
        <a:graphic>
          <a:graphicData uri="http://schemas.openxmlformats.org/drawingml/2006/table">
            <a:tbl>
              <a:tblPr/>
              <a:tblGrid>
                <a:gridCol w="755937"/>
                <a:gridCol w="9541207"/>
              </a:tblGrid>
              <a:tr h="2846446">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创新发展</a:t>
                      </a:r>
                      <a:endParaRPr lang="zh-CN" sz="2800" kern="100">
                        <a:effectLst/>
                        <a:latin typeface="宋体"/>
                        <a:cs typeface="Courier New"/>
                      </a:endParaRPr>
                    </a:p>
                  </a:txBody>
                  <a:tcPr marL="10776" marR="10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创新发展注重的是解决发展动力问题，实现高质量发展，必须坚持创新在我国现代化建设全局中的核心地位，坚持创新是第一动力，集聚力量进行原创性引领性科技攻关，打赢关键核心技术攻坚战。实现创新发展，数字经济大有可为</a:t>
                      </a:r>
                      <a:endParaRPr lang="zh-CN" sz="2800" kern="100" dirty="0">
                        <a:effectLst/>
                        <a:latin typeface="宋体"/>
                        <a:cs typeface="Courier New"/>
                      </a:endParaRPr>
                    </a:p>
                  </a:txBody>
                  <a:tcPr marL="10776" marR="10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4024133987"/>
              </p:ext>
            </p:extLst>
          </p:nvPr>
        </p:nvGraphicFramePr>
        <p:xfrm>
          <a:off x="696987" y="692696"/>
          <a:ext cx="10744571" cy="5760720"/>
        </p:xfrm>
        <a:graphic>
          <a:graphicData uri="http://schemas.openxmlformats.org/drawingml/2006/table">
            <a:tbl>
              <a:tblPr/>
              <a:tblGrid>
                <a:gridCol w="519436"/>
                <a:gridCol w="10225135"/>
              </a:tblGrid>
              <a:tr h="905193">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协调发展</a:t>
                      </a:r>
                      <a:endParaRPr lang="zh-CN" sz="2800" kern="100" dirty="0">
                        <a:effectLst/>
                        <a:latin typeface="宋体"/>
                        <a:cs typeface="Courier New"/>
                      </a:endParaRPr>
                    </a:p>
                  </a:txBody>
                  <a:tcPr marL="10776" marR="10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当前数字经济发展方兴未艾，数字技术正在持续打破空间限制、引导各类要素充分流动，这为形成强大数字经济新动能、推动区域协调发展提供了难得的契机。特别是在区域协调发展方面，数字经济为后发地区、企业提供了</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变道超车</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的新机遇</a:t>
                      </a:r>
                      <a:endParaRPr lang="zh-CN" sz="2800" kern="100" dirty="0">
                        <a:effectLst/>
                        <a:latin typeface="宋体"/>
                        <a:cs typeface="Courier New"/>
                      </a:endParaRPr>
                    </a:p>
                  </a:txBody>
                  <a:tcPr marL="10776" marR="10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06346">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绿色发展</a:t>
                      </a:r>
                      <a:endParaRPr lang="zh-CN" sz="2800" kern="100">
                        <a:effectLst/>
                        <a:latin typeface="宋体"/>
                        <a:cs typeface="Courier New"/>
                      </a:endParaRPr>
                    </a:p>
                  </a:txBody>
                  <a:tcPr marL="10776" marR="10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推动数字经济与实体经济深度融合是推动生产方式绿色化的重要路径，会带来更大的节能减排效果，这有助于在实现生产效率和节能减排</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双提升</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的过程中，实现各种资源要素在不同行业、不同企业间的融通和共享，进一步提升资源配置效率，从而更好地促进绿色发展，有助于实现经济高质量发展</a:t>
                      </a:r>
                      <a:endParaRPr lang="zh-CN" sz="2800" kern="100" dirty="0">
                        <a:effectLst/>
                        <a:latin typeface="宋体"/>
                        <a:cs typeface="Courier New"/>
                      </a:endParaRPr>
                    </a:p>
                  </a:txBody>
                  <a:tcPr marL="10776" marR="10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201043" y="188640"/>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3852990947"/>
              </p:ext>
            </p:extLst>
          </p:nvPr>
        </p:nvGraphicFramePr>
        <p:xfrm>
          <a:off x="897632" y="764704"/>
          <a:ext cx="10528547" cy="5472608"/>
        </p:xfrm>
        <a:graphic>
          <a:graphicData uri="http://schemas.openxmlformats.org/drawingml/2006/table">
            <a:tbl>
              <a:tblPr/>
              <a:tblGrid>
                <a:gridCol w="591443"/>
                <a:gridCol w="9937104"/>
              </a:tblGrid>
              <a:tr h="2736304">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开放发展</a:t>
                      </a:r>
                      <a:endParaRPr lang="zh-CN" sz="2800" kern="100" dirty="0">
                        <a:effectLst/>
                        <a:latin typeface="宋体"/>
                        <a:cs typeface="Courier New"/>
                      </a:endParaRPr>
                    </a:p>
                  </a:txBody>
                  <a:tcPr marL="10776" marR="10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数字企业能够通过开放式创新、数据开放等方式，从技术层面构建更为开放的创新生态。以数字技术为支撑的各类平台企业，为促进更为广泛的国际贸易提供了重要支撑，这有助于在数字经济领域构建更大范围、更宽领域和更深层次的开放格局</a:t>
                      </a:r>
                      <a:endParaRPr lang="zh-CN" sz="2800" kern="100" dirty="0">
                        <a:effectLst/>
                        <a:latin typeface="宋体"/>
                        <a:cs typeface="Courier New"/>
                      </a:endParaRPr>
                    </a:p>
                  </a:txBody>
                  <a:tcPr marL="10776" marR="10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36304">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共享发展</a:t>
                      </a:r>
                      <a:endParaRPr lang="zh-CN" sz="2800" kern="100">
                        <a:effectLst/>
                        <a:latin typeface="宋体"/>
                        <a:cs typeface="Courier New"/>
                      </a:endParaRPr>
                    </a:p>
                  </a:txBody>
                  <a:tcPr marL="10776" marR="10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共享经济的发展是数字经济体现共享发展的缩影，在提高社会资源利用效率的同时，也从节能减排角度促进了经济发展的绿色化。数字经济还通过促进公平竞争、降低交易成本、减少信息不对称等促进共享发</a:t>
                      </a:r>
                      <a:r>
                        <a:rPr lang="zh-CN" sz="2800" b="1" kern="100" dirty="0" smtClean="0">
                          <a:effectLst/>
                          <a:latin typeface="Times New Roman"/>
                          <a:ea typeface="方正细黑一简体"/>
                          <a:cs typeface="Times New Roman"/>
                        </a:rPr>
                        <a:t>展</a:t>
                      </a:r>
                      <a:endParaRPr lang="zh-CN" sz="2800" kern="100" dirty="0">
                        <a:effectLst/>
                        <a:latin typeface="宋体"/>
                        <a:cs typeface="Courier New"/>
                      </a:endParaRPr>
                    </a:p>
                  </a:txBody>
                  <a:tcPr marL="10776" marR="10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201043" y="260648"/>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631233"/>
            <a:ext cx="10975658" cy="5534072"/>
          </a:xfrm>
        </p:spPr>
        <p:txBody>
          <a:bodyPr>
            <a:normAutofit/>
          </a:bodyPr>
          <a:lstStyle/>
          <a:p>
            <a:pPr indent="713740" algn="just">
              <a:tabLst>
                <a:tab pos="2610485" algn="l"/>
              </a:tabLst>
            </a:pPr>
            <a:r>
              <a:rPr lang="en-US" altLang="zh-CN" b="1" kern="100" dirty="0">
                <a:solidFill>
                  <a:srgbClr val="7030A0"/>
                </a:solidFill>
                <a:latin typeface="Times New Roman"/>
                <a:ea typeface="方正细黑一简体"/>
                <a:cs typeface="Courier New"/>
              </a:rPr>
              <a:t>2.</a:t>
            </a:r>
            <a:r>
              <a:rPr lang="zh-CN" altLang="zh-CN" b="1" kern="100" dirty="0">
                <a:solidFill>
                  <a:srgbClr val="7030A0"/>
                </a:solidFill>
                <a:latin typeface="Times New Roman"/>
                <a:ea typeface="方正细黑一简体"/>
                <a:cs typeface="Times New Roman"/>
              </a:rPr>
              <a:t>数字经济助力高质量发展的途径</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高质量发展是全面建设社会主义现代化国家的首要任务，在实现高质量发展的过程中，数字经济大有可为。</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以数字经济引领产业发展，助力建设现代化产业体系。必须坚持把发展经济的着力点放在实体经济上，促进数字经济与实体经济深度融合，打造具有国际竞争力的数字产业集群，加快发展工业互联网基础上的智能制造，推动我国从制造大国走向制造强国，是建设现代化产业体系的重要方向。</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631233"/>
            <a:ext cx="10975658" cy="5534072"/>
          </a:xfrm>
        </p:spPr>
        <p:txBody>
          <a:bodyPr>
            <a:normAutofit/>
          </a:bodyPr>
          <a:lstStyle/>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发挥数字经济赋能作用，全面推进乡村振兴。数字乡村、数字农业是实现农业农村现代化的必由之路。随着数字乡村和数字农业战略的不断推进，必将通过消弭城乡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数字鸿沟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、缩小城乡差距等途径有效促进实现共同富裕。</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发展数字经济能够有效促进区域协调发展。在数字基础设施建设方面，通过网络连接设施、新型感知基础设施、新型算力设施、前沿信息基础设施的超前布局，带动中西部和东北地区的经济发展，有助于缩小区域间发展差距。</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264939" y="559224"/>
            <a:ext cx="11377264" cy="5678088"/>
          </a:xfrm>
        </p:spPr>
        <p:txBody>
          <a:bodyPr>
            <a:normAutofit lnSpcReduction="10000"/>
          </a:bodyPr>
          <a:lstStyle/>
          <a:p>
            <a:pPr indent="713740" algn="just">
              <a:tabLst>
                <a:tab pos="2610485"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在构建高水平社会主义市场经济体制和推进高水平对外开放方面。</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伴随数字经济的发展，数字企业的不断涌现极大丰富了市场主体的规模和领域，数字市场已成为整个市场体系的重要组成部分，数字技术的发展极大提高了市场的交易效率，政府管理和监管的数字化水平也得以快速提升，实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有效市场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有为政府</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的有机结合。</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②</a:t>
            </a:r>
            <a:r>
              <a:rPr lang="zh-CN" altLang="zh-CN" b="1" kern="100" dirty="0">
                <a:latin typeface="Times New Roman"/>
                <a:ea typeface="方正细黑一简体"/>
                <a:cs typeface="Times New Roman"/>
              </a:rPr>
              <a:t>跨境电商与数字贸易的兴起，对推进高水平对外开放的作用不可低估，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数字丝绸之路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前景广阔。除了产品和要素市场开放外，党的二十大报告还提出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稳步扩大规则、规制、管理、标准等制度型开放</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，这将持续提高我国对外开放水平</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264939" y="285031"/>
            <a:ext cx="11737304" cy="6254152"/>
          </a:xfrm>
        </p:spPr>
        <p:txBody>
          <a:bodyPr>
            <a:noAutofit/>
          </a:bodyPr>
          <a:lstStyle/>
          <a:p>
            <a:pPr indent="0" algn="just">
              <a:tabLst>
                <a:tab pos="2610485" algn="l"/>
              </a:tabLst>
            </a:pPr>
            <a:r>
              <a:rPr lang="zh-CN" altLang="zh-CN" b="1" kern="100" dirty="0">
                <a:solidFill>
                  <a:srgbClr val="7030A0"/>
                </a:solidFill>
                <a:latin typeface="Times New Roman"/>
                <a:ea typeface="方正细黑一简体"/>
                <a:cs typeface="Times New Roman"/>
              </a:rPr>
              <a:t>能力的综合、应用与发展</a:t>
            </a:r>
            <a:endParaRPr lang="zh-CN" altLang="zh-CN" kern="100" dirty="0">
              <a:latin typeface="宋体"/>
              <a:cs typeface="Courier New"/>
            </a:endParaRPr>
          </a:p>
          <a:p>
            <a:pPr indent="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．数字经济发展速度之快、辐射范围之广、影响程度之深前所未有，正在成为重组全球要素资源、重塑全球经济结构、改变全球竞争格局的关键力量。下列做法及解释正确的是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0" algn="just">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促进数字技术与实体经济深度融合</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赋能传统产业转型升级　</a:t>
            </a:r>
            <a:endParaRPr lang="en-US" altLang="zh-CN" b="1" kern="100" dirty="0" smtClean="0">
              <a:latin typeface="Times New Roman"/>
              <a:ea typeface="方正细黑一简体"/>
              <a:cs typeface="Times New Roman"/>
            </a:endParaRPr>
          </a:p>
          <a:p>
            <a:pPr indent="0" algn="just">
              <a:tabLst>
                <a:tab pos="2610485" algn="l"/>
              </a:tabLst>
            </a:pPr>
            <a:r>
              <a:rPr lang="zh-CN" altLang="zh-CN" b="1" kern="100" dirty="0" smtClean="0">
                <a:latin typeface="宋体"/>
                <a:cs typeface="宋体"/>
              </a:rPr>
              <a:t>②</a:t>
            </a:r>
            <a:r>
              <a:rPr lang="zh-CN" altLang="zh-CN" b="1" kern="100" dirty="0">
                <a:latin typeface="Times New Roman"/>
                <a:ea typeface="方正细黑一简体"/>
                <a:cs typeface="Times New Roman"/>
              </a:rPr>
              <a:t>打好关键核心数字技术攻坚战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实现数字技术高水平自立自强　</a:t>
            </a:r>
            <a:endParaRPr lang="en-US" altLang="zh-CN" b="1" kern="100" dirty="0" smtClean="0">
              <a:latin typeface="Times New Roman"/>
              <a:ea typeface="方正细黑一简体"/>
              <a:cs typeface="Times New Roman"/>
            </a:endParaRPr>
          </a:p>
          <a:p>
            <a:pPr indent="0" algn="just">
              <a:tabLst>
                <a:tab pos="2610485" algn="l"/>
              </a:tabLst>
            </a:pPr>
            <a:r>
              <a:rPr lang="zh-CN" altLang="zh-CN" b="1" kern="100" dirty="0" smtClean="0">
                <a:latin typeface="宋体"/>
                <a:cs typeface="宋体"/>
              </a:rPr>
              <a:t>③</a:t>
            </a:r>
            <a:r>
              <a:rPr lang="zh-CN" altLang="zh-CN" b="1" kern="100" dirty="0">
                <a:latin typeface="Times New Roman"/>
                <a:ea typeface="方正细黑一简体"/>
                <a:cs typeface="Times New Roman"/>
              </a:rPr>
              <a:t>确保数字技术产品和装备的完全自给</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提高数字技术应用能力　</a:t>
            </a:r>
            <a:endParaRPr lang="en-US" altLang="zh-CN" b="1" kern="100" dirty="0" smtClean="0">
              <a:latin typeface="Times New Roman"/>
              <a:ea typeface="方正细黑一简体"/>
              <a:cs typeface="Times New Roman"/>
            </a:endParaRPr>
          </a:p>
          <a:p>
            <a:pPr indent="0" algn="just">
              <a:tabLst>
                <a:tab pos="2610485" algn="l"/>
              </a:tabLst>
            </a:pPr>
            <a:r>
              <a:rPr lang="zh-CN" altLang="zh-CN" b="1" kern="100" dirty="0" smtClean="0">
                <a:latin typeface="宋体"/>
                <a:cs typeface="宋体"/>
              </a:rPr>
              <a:t>④</a:t>
            </a:r>
            <a:r>
              <a:rPr lang="zh-CN" altLang="zh-CN" b="1" kern="100" dirty="0">
                <a:latin typeface="Times New Roman"/>
                <a:ea typeface="方正细黑一简体"/>
                <a:cs typeface="Times New Roman"/>
              </a:rPr>
              <a:t>使非公有制经济在数字经济中占优势比重</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推进国企混合所有制改革</a:t>
            </a:r>
            <a:endParaRPr lang="zh-CN" altLang="zh-CN" kern="100" dirty="0">
              <a:latin typeface="宋体"/>
              <a:cs typeface="Courier New"/>
            </a:endParaRPr>
          </a:p>
          <a:p>
            <a:pPr indent="0" algn="just">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smtClean="0">
                <a:latin typeface="宋体"/>
                <a:cs typeface="宋体"/>
              </a:rPr>
              <a:t>③④</a:t>
            </a:r>
            <a:endParaRPr lang="zh-CN" altLang="zh-CN" kern="100" dirty="0">
              <a:latin typeface="宋体"/>
              <a:cs typeface="Courier New"/>
            </a:endParaRPr>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75249"/>
            <a:ext cx="10975658" cy="5246040"/>
          </a:xfrm>
        </p:spPr>
        <p:txBody>
          <a:bodyPr>
            <a:normAutofit/>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促进数字技术与实体经济深度融合，有利于赋能传统产业转型升级，促进经济高质量发展，</a:t>
            </a:r>
            <a:r>
              <a:rPr lang="zh-CN" altLang="zh-CN" b="1" kern="100" dirty="0">
                <a:latin typeface="宋体"/>
                <a:cs typeface="宋体"/>
              </a:rPr>
              <a:t>①</a:t>
            </a:r>
            <a:r>
              <a:rPr lang="zh-CN" altLang="zh-CN" b="1" kern="100" dirty="0">
                <a:latin typeface="Times New Roman"/>
                <a:ea typeface="方正细黑一简体"/>
                <a:cs typeface="Times New Roman"/>
              </a:rPr>
              <a:t>入选；打好关键核心数字技术攻坚战，有利于实现数字技术高水平自立自强，</a:t>
            </a:r>
            <a:r>
              <a:rPr lang="zh-CN" altLang="zh-CN" b="1" kern="100" dirty="0">
                <a:latin typeface="宋体"/>
                <a:cs typeface="宋体"/>
              </a:rPr>
              <a:t>②</a:t>
            </a:r>
            <a:r>
              <a:rPr lang="zh-CN" altLang="zh-CN" b="1" kern="100" dirty="0">
                <a:latin typeface="Times New Roman"/>
                <a:ea typeface="方正细黑一简体"/>
                <a:cs typeface="Times New Roman"/>
              </a:rPr>
              <a:t>入选，答案为</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；我们要努力实现数字技术产品和装备的自力更生，但是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确保数字技术产品和装备的完全自给</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说法太绝对，</a:t>
            </a:r>
            <a:r>
              <a:rPr lang="zh-CN" altLang="zh-CN" b="1" kern="100" dirty="0">
                <a:latin typeface="宋体"/>
                <a:cs typeface="宋体"/>
              </a:rPr>
              <a:t>③</a:t>
            </a:r>
            <a:r>
              <a:rPr lang="zh-CN" altLang="zh-CN" b="1" kern="100" dirty="0">
                <a:latin typeface="Times New Roman"/>
                <a:ea typeface="方正细黑一简体"/>
                <a:cs typeface="Times New Roman"/>
              </a:rPr>
              <a:t>不选；使非公有制经济在数字经济中占优势比重，无法推进国企混合所有制改革，</a:t>
            </a:r>
            <a:r>
              <a:rPr lang="zh-CN" altLang="zh-CN" b="1" kern="100" dirty="0">
                <a:latin typeface="宋体"/>
                <a:cs typeface="宋体"/>
              </a:rPr>
              <a:t>④</a:t>
            </a:r>
            <a:r>
              <a:rPr lang="zh-CN" altLang="zh-CN" b="1" kern="100" dirty="0">
                <a:latin typeface="Times New Roman"/>
                <a:ea typeface="方正细黑一简体"/>
                <a:cs typeface="Times New Roman"/>
              </a:rPr>
              <a:t>不选。</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343201"/>
            <a:ext cx="10975658" cy="6110136"/>
          </a:xfrm>
        </p:spPr>
        <p:txBody>
          <a:bodyPr>
            <a:noAutofit/>
          </a:bodyPr>
          <a:lstStyle/>
          <a:p>
            <a:pPr indent="713740" algn="just">
              <a:lnSpc>
                <a:spcPct val="135000"/>
              </a:lnSpc>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在南京农芯智慧农业研究院的无人农场，无人驾驶收割机以科技赋能农业机械，实现高精度路径跟踪，地头自动转向，自主紧急避障，速度自动控制，解放了劳动者双手。这是近年来江苏加速发展数字化转型，为农业农村现代化发展注入澎湃动能的一个缩影。据此可知，建设数字乡村有利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lnSpc>
                <a:spcPct val="135000"/>
              </a:lnSpc>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培育农业农村发展新动能，助力乡村振兴</a:t>
            </a:r>
            <a:endParaRPr lang="zh-CN" altLang="zh-CN" kern="100" dirty="0">
              <a:latin typeface="宋体"/>
              <a:cs typeface="Courier New"/>
            </a:endParaRPr>
          </a:p>
          <a:p>
            <a:pPr indent="713740" algn="just">
              <a:lnSpc>
                <a:spcPct val="135000"/>
              </a:lnSpc>
              <a:tabLst>
                <a:tab pos="2610485" algn="l"/>
              </a:tabLst>
            </a:pPr>
            <a:r>
              <a:rPr lang="zh-CN" altLang="zh-CN" b="1" kern="100" dirty="0">
                <a:latin typeface="宋体"/>
                <a:cs typeface="宋体"/>
              </a:rPr>
              <a:t>②</a:t>
            </a:r>
            <a:r>
              <a:rPr lang="zh-CN" altLang="zh-CN" b="1" kern="100" dirty="0">
                <a:latin typeface="Times New Roman"/>
                <a:ea typeface="方正细黑一简体"/>
                <a:cs typeface="Times New Roman"/>
              </a:rPr>
              <a:t>推动农村人口融入城市，促进城乡融合发展</a:t>
            </a:r>
            <a:endParaRPr lang="zh-CN" altLang="zh-CN" kern="100" dirty="0">
              <a:latin typeface="宋体"/>
              <a:cs typeface="Courier New"/>
            </a:endParaRPr>
          </a:p>
          <a:p>
            <a:pPr indent="713740" algn="just">
              <a:lnSpc>
                <a:spcPct val="135000"/>
              </a:lnSpc>
              <a:tabLst>
                <a:tab pos="2610485" algn="l"/>
              </a:tabLst>
            </a:pPr>
            <a:r>
              <a:rPr lang="zh-CN" altLang="zh-CN" b="1" kern="100" dirty="0">
                <a:latin typeface="宋体"/>
                <a:cs typeface="宋体"/>
              </a:rPr>
              <a:t>③</a:t>
            </a:r>
            <a:r>
              <a:rPr lang="zh-CN" altLang="zh-CN" b="1" kern="100" dirty="0">
                <a:latin typeface="Times New Roman"/>
                <a:ea typeface="方正细黑一简体"/>
                <a:cs typeface="Times New Roman"/>
              </a:rPr>
              <a:t>农业发展的数字化转型，大力发展智慧农业</a:t>
            </a:r>
            <a:endParaRPr lang="zh-CN" altLang="zh-CN" kern="100" dirty="0">
              <a:latin typeface="宋体"/>
              <a:cs typeface="Courier New"/>
            </a:endParaRPr>
          </a:p>
          <a:p>
            <a:pPr indent="713740" algn="just">
              <a:lnSpc>
                <a:spcPct val="135000"/>
              </a:lnSpc>
              <a:tabLst>
                <a:tab pos="2610485" algn="l"/>
              </a:tabLst>
            </a:pPr>
            <a:r>
              <a:rPr lang="zh-CN" altLang="zh-CN" b="1" kern="100" dirty="0">
                <a:latin typeface="宋体"/>
                <a:cs typeface="宋体"/>
              </a:rPr>
              <a:t>④</a:t>
            </a:r>
            <a:r>
              <a:rPr lang="zh-CN" altLang="zh-CN" b="1" kern="100" dirty="0">
                <a:latin typeface="Times New Roman"/>
                <a:ea typeface="方正细黑一简体"/>
                <a:cs typeface="Times New Roman"/>
              </a:rPr>
              <a:t>消除城乡差距，助力全体村民实现共同富裕</a:t>
            </a:r>
            <a:endParaRPr lang="zh-CN" altLang="zh-CN" kern="100" dirty="0">
              <a:latin typeface="宋体"/>
              <a:cs typeface="Courier New"/>
            </a:endParaRPr>
          </a:p>
          <a:p>
            <a:pPr indent="713740" algn="just">
              <a:lnSpc>
                <a:spcPct val="135000"/>
              </a:lnSpc>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smtClean="0">
                <a:latin typeface="宋体"/>
                <a:cs typeface="宋体"/>
              </a:rPr>
              <a:t>①②</a:t>
            </a:r>
            <a:r>
              <a:rPr lang="en-US" altLang="zh-CN" b="1" kern="100" dirty="0" smtClean="0">
                <a:latin typeface="宋体"/>
                <a:cs typeface="宋体"/>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zh-CN" altLang="zh-CN" b="1" kern="100" dirty="0" smtClean="0">
                <a:latin typeface="宋体"/>
                <a:cs typeface="宋体"/>
              </a:rPr>
              <a:t>①③</a:t>
            </a:r>
            <a:r>
              <a:rPr lang="en-US" altLang="zh-CN" b="1" kern="100" dirty="0" smtClean="0">
                <a:latin typeface="宋体"/>
                <a:cs typeface="宋体"/>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smtClean="0">
                <a:latin typeface="宋体"/>
                <a:cs typeface="宋体"/>
              </a:rPr>
              <a:t>②④</a:t>
            </a:r>
            <a:r>
              <a:rPr lang="en-US" altLang="zh-CN" b="1" kern="100" dirty="0" smtClean="0">
                <a:latin typeface="宋体"/>
                <a:cs typeface="宋体"/>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smtClean="0">
                <a:latin typeface="宋体"/>
                <a:cs typeface="宋体"/>
              </a:rPr>
              <a:t>③④</a:t>
            </a:r>
            <a:endParaRPr lang="zh-CN" altLang="zh-CN" kern="100" dirty="0">
              <a:latin typeface="宋体"/>
              <a:cs typeface="Courier New"/>
            </a:endParaRPr>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919265"/>
            <a:ext cx="10975658" cy="4958008"/>
          </a:xfrm>
        </p:spPr>
        <p:txBody>
          <a:bodyPr>
            <a:normAutofit/>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近年来江苏加速发展数字化转型，为农业农村现代化发展注入澎湃动能。据此可知，建设数字乡村有利于农业发展的数字化转型，大力发展智慧农业，有利于培育农业农村发展新动能，助力乡村振兴，</a:t>
            </a:r>
            <a:r>
              <a:rPr lang="zh-CN" altLang="zh-CN" b="1" kern="100" dirty="0">
                <a:latin typeface="宋体"/>
                <a:cs typeface="宋体"/>
              </a:rPr>
              <a:t>①③</a:t>
            </a:r>
            <a:r>
              <a:rPr lang="zh-CN" altLang="zh-CN" b="1" kern="100" dirty="0">
                <a:latin typeface="Times New Roman"/>
                <a:ea typeface="方正细黑一简体"/>
                <a:cs typeface="Times New Roman"/>
              </a:rPr>
              <a:t>当选，答案为</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；建设数字乡村旨在发展智慧农业，培育农业农村发展新动能，与农村人口融入城市无必然联系，</a:t>
            </a:r>
            <a:r>
              <a:rPr lang="zh-CN" altLang="zh-CN" b="1" kern="100" dirty="0">
                <a:latin typeface="宋体"/>
                <a:cs typeface="宋体"/>
              </a:rPr>
              <a:t>②</a:t>
            </a:r>
            <a:r>
              <a:rPr lang="zh-CN" altLang="zh-CN" b="1" kern="100" dirty="0">
                <a:latin typeface="Times New Roman"/>
                <a:ea typeface="方正细黑一简体"/>
                <a:cs typeface="Times New Roman"/>
              </a:rPr>
              <a:t>与题意不符；</a:t>
            </a:r>
            <a:r>
              <a:rPr lang="zh-CN" altLang="zh-CN" b="1" kern="100" dirty="0">
                <a:latin typeface="宋体"/>
                <a:cs typeface="宋体"/>
              </a:rPr>
              <a:t>④</a:t>
            </a:r>
            <a:r>
              <a:rPr lang="zh-CN" altLang="zh-CN" b="1" kern="100" dirty="0">
                <a:latin typeface="Times New Roman"/>
                <a:ea typeface="方正细黑一简体"/>
                <a:cs typeface="Times New Roman"/>
              </a:rPr>
              <a:t>错在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消除城乡差距</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08955" y="332656"/>
            <a:ext cx="11392484" cy="5822104"/>
          </a:xfrm>
        </p:spPr>
        <p:txBody>
          <a:bodyPr>
            <a:noAutofit/>
          </a:bodyPr>
          <a:lstStyle/>
          <a:p>
            <a:pPr indent="713740" algn="just">
              <a:tabLst>
                <a:tab pos="2610485"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福建泉州高一期末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当前，新一轮科技革命和产业变革正在重塑全球经济结构。随着数字技术向经济社会各领域全面持续渗透，全社会对算力需求十分迫切，</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月</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东数西算</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工程正式全面启动，预计每年以</a:t>
            </a:r>
            <a:r>
              <a:rPr lang="en-US" altLang="zh-CN" b="1" kern="100" dirty="0">
                <a:latin typeface="Times New Roman"/>
                <a:ea typeface="方正细黑一简体"/>
                <a:cs typeface="Courier New"/>
              </a:rPr>
              <a:t>20%</a:t>
            </a:r>
            <a:r>
              <a:rPr lang="zh-CN" altLang="zh-CN" b="1" kern="100" dirty="0">
                <a:latin typeface="Times New Roman"/>
                <a:ea typeface="方正细黑一简体"/>
                <a:cs typeface="Times New Roman"/>
              </a:rPr>
              <a:t>以上的速度快速增长。推进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东数西算</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工程意在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落实共享发展理念，促进东西部实现同步富裕</a:t>
            </a:r>
            <a:endParaRPr lang="zh-CN" altLang="zh-CN" kern="100" dirty="0">
              <a:latin typeface="宋体"/>
              <a:cs typeface="Courier New"/>
            </a:endParaRPr>
          </a:p>
          <a:p>
            <a:pPr indent="713740" algn="just">
              <a:tabLst>
                <a:tab pos="2610485" algn="l"/>
              </a:tabLst>
            </a:pPr>
            <a:r>
              <a:rPr lang="zh-CN" altLang="zh-CN" b="1" kern="100" dirty="0">
                <a:latin typeface="宋体"/>
                <a:cs typeface="宋体"/>
              </a:rPr>
              <a:t>②</a:t>
            </a:r>
            <a:r>
              <a:rPr lang="zh-CN" altLang="zh-CN" b="1" kern="100" dirty="0">
                <a:latin typeface="Times New Roman"/>
                <a:ea typeface="方正细黑一简体"/>
                <a:cs typeface="Times New Roman"/>
              </a:rPr>
              <a:t>实现全国算力供需平衡，提升跨区域调度水平</a:t>
            </a:r>
            <a:endParaRPr lang="zh-CN" altLang="zh-CN" kern="100" dirty="0">
              <a:latin typeface="宋体"/>
              <a:cs typeface="Courier New"/>
            </a:endParaRPr>
          </a:p>
          <a:p>
            <a:pPr indent="713740" algn="just">
              <a:tabLst>
                <a:tab pos="2610485" algn="l"/>
              </a:tabLst>
            </a:pPr>
            <a:r>
              <a:rPr lang="zh-CN" altLang="zh-CN" b="1" kern="100" dirty="0">
                <a:latin typeface="宋体"/>
                <a:cs typeface="宋体"/>
              </a:rPr>
              <a:t>③</a:t>
            </a:r>
            <a:r>
              <a:rPr lang="zh-CN" altLang="zh-CN" b="1" kern="100" dirty="0">
                <a:latin typeface="Times New Roman"/>
                <a:ea typeface="方正细黑一简体"/>
                <a:cs typeface="Times New Roman"/>
              </a:rPr>
              <a:t>鼓励数据市场自由竞争，快速提升现代化水平</a:t>
            </a:r>
            <a:endParaRPr lang="zh-CN" altLang="zh-CN" kern="100" dirty="0">
              <a:latin typeface="宋体"/>
              <a:cs typeface="Courier New"/>
            </a:endParaRPr>
          </a:p>
          <a:p>
            <a:pPr indent="713740" algn="just">
              <a:tabLst>
                <a:tab pos="2610485" algn="l"/>
              </a:tabLst>
            </a:pPr>
            <a:r>
              <a:rPr lang="zh-CN" altLang="zh-CN" b="1" kern="100" dirty="0">
                <a:latin typeface="宋体"/>
                <a:cs typeface="宋体"/>
              </a:rPr>
              <a:t>④</a:t>
            </a:r>
            <a:r>
              <a:rPr lang="zh-CN" altLang="zh-CN" b="1" kern="100" dirty="0">
                <a:latin typeface="Times New Roman"/>
                <a:ea typeface="方正细黑一简体"/>
                <a:cs typeface="Times New Roman"/>
              </a:rPr>
              <a:t>提升西部差异化竞争力，推动东西部协调发展</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②④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a:latin typeface="宋体"/>
                <a:cs typeface="宋体"/>
              </a:rPr>
              <a:t>③④</a:t>
            </a:r>
            <a:endParaRPr lang="zh-CN" altLang="zh-CN" kern="100" dirty="0">
              <a:latin typeface="宋体"/>
              <a:cs typeface="Courier New"/>
            </a:endParaRPr>
          </a:p>
          <a:p>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847257"/>
            <a:ext cx="10975658" cy="5102024"/>
          </a:xfrm>
        </p:spPr>
        <p:txBody>
          <a:bodyPr>
            <a:normAutofit/>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推进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东数西算</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工程有利于促进东西部实现共同富裕而非同步富裕，</a:t>
            </a:r>
            <a:r>
              <a:rPr lang="zh-CN" altLang="zh-CN" b="1" kern="100" dirty="0">
                <a:latin typeface="宋体"/>
                <a:cs typeface="宋体"/>
              </a:rPr>
              <a:t>①</a:t>
            </a:r>
            <a:r>
              <a:rPr lang="zh-CN" altLang="zh-CN" b="1" kern="100" dirty="0">
                <a:latin typeface="Times New Roman"/>
                <a:ea typeface="方正细黑一简体"/>
                <a:cs typeface="Times New Roman"/>
              </a:rPr>
              <a:t>错误；推进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东数西算</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工程意在实现全国算力供需平衡，提升跨区域调度水平，提升西部差异化竞争力，推动东西部协调发展，</a:t>
            </a:r>
            <a:r>
              <a:rPr lang="zh-CN" altLang="zh-CN" b="1" kern="100" dirty="0">
                <a:latin typeface="宋体"/>
                <a:cs typeface="宋体"/>
              </a:rPr>
              <a:t>②④</a:t>
            </a:r>
            <a:r>
              <a:rPr lang="zh-CN" altLang="zh-CN" b="1" kern="100" dirty="0">
                <a:latin typeface="Times New Roman"/>
                <a:ea typeface="方正细黑一简体"/>
                <a:cs typeface="Times New Roman"/>
              </a:rPr>
              <a:t>当选，答案为</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；推进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东数西算</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工程旨在提升西部差异化竞争力，推动东西部协调发展，而不是鼓励数据市场自由竞争和快速提升现代化水平，</a:t>
            </a:r>
            <a:r>
              <a:rPr lang="zh-CN" altLang="zh-CN" b="1" kern="100" dirty="0">
                <a:latin typeface="宋体"/>
                <a:cs typeface="宋体"/>
              </a:rPr>
              <a:t>③</a:t>
            </a:r>
            <a:r>
              <a:rPr lang="zh-CN" altLang="zh-CN" b="1" kern="100" dirty="0">
                <a:latin typeface="Times New Roman"/>
                <a:ea typeface="方正细黑一简体"/>
                <a:cs typeface="Times New Roman"/>
              </a:rPr>
              <a:t>错误</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27177"/>
            <a:ext cx="10975658" cy="6542184"/>
          </a:xfrm>
        </p:spPr>
        <p:txBody>
          <a:bodyPr/>
          <a:lstStyle/>
          <a:p>
            <a:pPr indent="713740" algn="just">
              <a:tabLst>
                <a:tab pos="2610485"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北京高考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近年来，我国实体经济第三产业加快发展，内部结构优化，对于做实做强做优实体经济发挥了重要作用。下图为我国实体经济第三产业内部的部分行业增加值所占比重的变化。</a:t>
            </a:r>
            <a:endParaRPr lang="zh-CN" altLang="zh-CN" sz="1050" kern="100" dirty="0">
              <a:latin typeface="宋体"/>
              <a:cs typeface="Courier New"/>
            </a:endParaRPr>
          </a:p>
          <a:p>
            <a:pPr indent="713740" algn="just">
              <a:tabLst>
                <a:tab pos="2610485" algn="l"/>
              </a:tabLst>
            </a:pPr>
            <a:endParaRPr lang="en-US" altLang="zh-CN" b="1" kern="100" dirty="0" smtClean="0">
              <a:solidFill>
                <a:srgbClr val="7030A0"/>
              </a:solidFill>
              <a:latin typeface="Times New Roman"/>
              <a:ea typeface="方正细黑一简体"/>
              <a:cs typeface="Times New Roman"/>
            </a:endParaRPr>
          </a:p>
          <a:p>
            <a:pPr indent="713740" algn="just">
              <a:tabLst>
                <a:tab pos="2610485" algn="l"/>
              </a:tabLst>
            </a:pPr>
            <a:endParaRPr lang="en-US" altLang="zh-CN" b="1" kern="100" dirty="0">
              <a:solidFill>
                <a:srgbClr val="7030A0"/>
              </a:solidFill>
              <a:latin typeface="Times New Roman"/>
              <a:ea typeface="方正细黑一简体"/>
              <a:cs typeface="Times New Roman"/>
            </a:endParaRPr>
          </a:p>
          <a:p>
            <a:pPr indent="713740" algn="just">
              <a:tabLst>
                <a:tab pos="2610485" algn="l"/>
              </a:tabLst>
            </a:pPr>
            <a:endParaRPr lang="en-US" altLang="zh-CN" b="1" kern="100" dirty="0" smtClean="0">
              <a:solidFill>
                <a:srgbClr val="7030A0"/>
              </a:solidFill>
              <a:latin typeface="Times New Roman"/>
              <a:ea typeface="方正细黑一简体"/>
              <a:cs typeface="Times New Roman"/>
            </a:endParaRPr>
          </a:p>
          <a:p>
            <a:pPr indent="713740" algn="just">
              <a:tabLst>
                <a:tab pos="2610485" algn="l"/>
              </a:tabLst>
            </a:pPr>
            <a:endParaRPr lang="en-US" altLang="zh-CN" b="1" kern="100" dirty="0">
              <a:solidFill>
                <a:srgbClr val="7030A0"/>
              </a:solidFill>
              <a:latin typeface="Times New Roman"/>
              <a:ea typeface="方正细黑一简体"/>
              <a:cs typeface="Times New Roman"/>
            </a:endParaRPr>
          </a:p>
          <a:p>
            <a:pPr indent="713740" algn="just">
              <a:tabLst>
                <a:tab pos="2610485" algn="l"/>
              </a:tabLst>
            </a:pPr>
            <a:r>
              <a:rPr lang="zh-CN" altLang="zh-CN" b="1" kern="100" dirty="0" smtClean="0">
                <a:solidFill>
                  <a:srgbClr val="7030A0"/>
                </a:solidFill>
                <a:latin typeface="Times New Roman"/>
                <a:ea typeface="方正细黑一简体"/>
                <a:cs typeface="Times New Roman"/>
              </a:rPr>
              <a:t>注</a:t>
            </a:r>
            <a:r>
              <a:rPr lang="zh-CN" altLang="zh-CN" b="1" kern="100" dirty="0">
                <a:solidFill>
                  <a:srgbClr val="7030A0"/>
                </a:solidFill>
                <a:latin typeface="Times New Roman"/>
                <a:ea typeface="方正细黑一简体"/>
                <a:cs typeface="Times New Roman"/>
              </a:rPr>
              <a:t>：</a:t>
            </a:r>
            <a:r>
              <a:rPr lang="zh-CN" altLang="zh-CN" b="1" kern="100" dirty="0">
                <a:latin typeface="Times New Roman"/>
                <a:ea typeface="方正细黑一简体"/>
                <a:cs typeface="Times New Roman"/>
              </a:rPr>
              <a:t>租赁和商务服务业包括企业管理服务、法律服务、咨询与调查、机械设备租赁、汽车租赁、计算机及通信设备租赁等。</a:t>
            </a:r>
            <a:endParaRPr lang="zh-CN" altLang="zh-CN" sz="1050" kern="100" dirty="0">
              <a:latin typeface="宋体"/>
              <a:cs typeface="Courier New"/>
            </a:endParaRPr>
          </a:p>
          <a:p>
            <a:endParaRPr lang="zh-CN" altLang="en-US" dirty="0"/>
          </a:p>
        </p:txBody>
      </p:sp>
      <p:pic>
        <p:nvPicPr>
          <p:cNvPr id="14338" name="Picture 2" descr="23ZZBJGKT-7.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641203" y="2132856"/>
            <a:ext cx="6696744" cy="2868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135290"/>
            <a:ext cx="10975658" cy="4669974"/>
          </a:xfrm>
        </p:spPr>
        <p:txBody>
          <a:bodyPr>
            <a:normAutofit/>
          </a:bodyPr>
          <a:lstStyle/>
          <a:p>
            <a:pPr indent="713740" algn="just">
              <a:tabLst>
                <a:tab pos="2610485" algn="l"/>
              </a:tabLst>
            </a:pPr>
            <a:r>
              <a:rPr lang="zh-CN" altLang="zh-CN" b="1" kern="100" dirty="0">
                <a:latin typeface="Times New Roman"/>
                <a:ea typeface="方正细黑一简体"/>
                <a:cs typeface="Times New Roman"/>
              </a:rPr>
              <a:t>据此推断正确的是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．租赁和商务服务业将会替代批发和零售业</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．对住宿和餐饮业的服务需求量呈现下降趋势</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．部分现代服务业增加值的增速高于实体经济第三产业</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．第三产业内部的行业结构变化使产业劳动密集程度提</a:t>
            </a:r>
            <a:r>
              <a:rPr lang="zh-CN" altLang="zh-CN" b="1" kern="100" dirty="0" smtClean="0">
                <a:latin typeface="Times New Roman"/>
                <a:ea typeface="方正细黑一简体"/>
                <a:cs typeface="Times New Roman"/>
              </a:rPr>
              <a:t>高</a:t>
            </a:r>
            <a:endParaRPr lang="zh-CN" altLang="zh-CN" sz="1050" kern="100" dirty="0">
              <a:latin typeface="宋体"/>
              <a:cs typeface="Courier New"/>
            </a:endParaRPr>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919265"/>
            <a:ext cx="10975658" cy="4958008"/>
          </a:xfrm>
        </p:spPr>
        <p:txBody>
          <a:bodyPr>
            <a:normAutofit/>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近年来，我国实体经济第三产业加快发展，内部结构优化，虽然批发和零售业增加值所占比重下降，但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租赁和商务服务业将会替代批发和零售业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并没有体现，</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排除；图中住宿和餐饮业的增加值所占比重呈下降趋势，可以说明其需求量呈下降趋势，</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正确；</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在材料中未体现，排除；实体经济第三产业内部结构优化会导致知识、技术密集程度提高，</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错误。故答案选</a:t>
            </a:r>
            <a:r>
              <a:rPr lang="en-US" altLang="zh-CN" b="1" kern="100" dirty="0">
                <a:latin typeface="Times New Roman"/>
                <a:ea typeface="方正细黑一简体"/>
                <a:cs typeface="Courier New"/>
              </a:rPr>
              <a:t>B</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直角三角形 3"/>
          <p:cNvSpPr/>
          <p:nvPr/>
        </p:nvSpPr>
        <p:spPr>
          <a:xfrm rot="10800000">
            <a:off x="7465739" y="6646"/>
            <a:ext cx="4734200" cy="4784743"/>
          </a:xfrm>
          <a:prstGeom prst="rtTriangle">
            <a:avLst/>
          </a:prstGeom>
          <a:solidFill>
            <a:srgbClr val="3DB19E"/>
          </a:solidFill>
          <a:ln>
            <a:noFill/>
          </a:ln>
          <a:effectLst>
            <a:outerShdw blurRad="88900" dist="88900" dir="7800000" algn="bl" rotWithShape="0">
              <a:schemeClr val="tx1">
                <a:lumMod val="95000"/>
                <a:lumOff val="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直角三角形 4"/>
          <p:cNvSpPr/>
          <p:nvPr/>
        </p:nvSpPr>
        <p:spPr>
          <a:xfrm>
            <a:off x="0" y="2900895"/>
            <a:ext cx="3915303" cy="3957103"/>
          </a:xfrm>
          <a:prstGeom prst="rtTriangle">
            <a:avLst/>
          </a:prstGeom>
          <a:solidFill>
            <a:srgbClr val="C4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a:off x="0" y="3367463"/>
            <a:ext cx="3453663" cy="3490535"/>
          </a:xfrm>
          <a:prstGeom prst="rtTriangle">
            <a:avLst/>
          </a:prstGeom>
          <a:solidFill>
            <a:srgbClr val="3DB19E"/>
          </a:solidFill>
          <a:ln>
            <a:noFill/>
          </a:ln>
          <a:effectLst>
            <a:outerShdw blurRad="88900" dist="889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816131">
            <a:hlinkClick r:id="rId2" action="ppaction://hlinkfile"/>
          </p:cNvPr>
          <p:cNvSpPr txBox="1"/>
          <p:nvPr/>
        </p:nvSpPr>
        <p:spPr>
          <a:xfrm>
            <a:off x="1201043" y="2311712"/>
            <a:ext cx="8784976" cy="1477328"/>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lang="zh-CN" altLang="zh-CN" sz="3000" b="1" dirty="0" smtClean="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en-US" sz="3000" b="1" dirty="0">
                <a:solidFill>
                  <a:schemeClr val="bg1"/>
                </a:solidFill>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框题跟踪检测（六） 推动高质量发展</a:t>
            </a:r>
            <a:r>
              <a:rPr lang="en-US" altLang="zh-CN" sz="3000" b="1" dirty="0" smtClean="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endParaRPr lang="en-US" altLang="zh-CN" sz="3000" b="1" dirty="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3000" b="1" i="0" u="none" strike="noStrike" cap="none" normalizeH="0" baseline="0" dirty="0" smtClean="0">
                <a:ln>
                  <a:noFill/>
                </a:ln>
                <a:solidFill>
                  <a:schemeClr val="bg1"/>
                </a:solidFill>
                <a:effectLst>
                  <a:outerShdw blurRad="38100" dist="38100" dir="2700000" algn="tl">
                    <a:srgbClr val="C0C0C0"/>
                  </a:outerShdw>
                </a:effectLst>
                <a:latin typeface="Times New Roman" pitchFamily="18" charset="0"/>
                <a:ea typeface="宋体" pitchFamily="2" charset="-122"/>
                <a:cs typeface="Times New Roman" panose="02020603050405020304" pitchFamily="18" charset="0"/>
              </a:rPr>
              <a:t> </a:t>
            </a:r>
            <a:r>
              <a:rPr kumimoji="0" lang="en-US"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a:t>
            </a:r>
            <a:r>
              <a:rPr kumimoji="0" lang="zh-CN"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单击进入电子文档</a:t>
            </a:r>
            <a:r>
              <a:rPr kumimoji="0" lang="en-US"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a:t>
            </a:r>
            <a:endParaRPr kumimoji="0" lang="zh-CN" altLang="zh-CN" sz="3000" b="0" i="0" u="none" strike="noStrike" cap="none" normalizeH="0" baseline="0" dirty="0" smtClean="0">
              <a:ln>
                <a:noFill/>
              </a:ln>
              <a:solidFill>
                <a:schemeClr val="bg1"/>
              </a:solidFill>
              <a:effectLst/>
              <a:latin typeface="Times New Roman" panose="02020603050405020304" pitchFamily="18" charset="0"/>
              <a:ea typeface="宋体" pitchFamily="2" charset="-122"/>
              <a:cs typeface="Times New Roman" panose="02020603050405020304" pitchFamily="18" charset="0"/>
            </a:endParaRPr>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1" name="Group 4"/>
          <p:cNvGrpSpPr>
            <a:grpSpLocks noChangeAspect="1"/>
          </p:cNvGrpSpPr>
          <p:nvPr/>
        </p:nvGrpSpPr>
        <p:grpSpPr bwMode="auto">
          <a:xfrm flipH="1">
            <a:off x="6538371" y="28472"/>
            <a:ext cx="5607888" cy="6784904"/>
            <a:chOff x="2050" y="1166"/>
            <a:chExt cx="2913" cy="3153"/>
          </a:xfrm>
          <a:solidFill>
            <a:schemeClr val="bg1">
              <a:lumMod val="95000"/>
            </a:schemeClr>
          </a:solidFill>
        </p:grpSpPr>
        <p:sp>
          <p:nvSpPr>
            <p:cNvPr id="12" name="Freeform 5"/>
            <p:cNvSpPr/>
            <p:nvPr/>
          </p:nvSpPr>
          <p:spPr bwMode="auto">
            <a:xfrm>
              <a:off x="2855" y="1166"/>
              <a:ext cx="1690" cy="1650"/>
            </a:xfrm>
            <a:custGeom>
              <a:avLst/>
              <a:gdLst>
                <a:gd name="T0" fmla="*/ 502 w 1310"/>
                <a:gd name="T1" fmla="*/ 0 h 1280"/>
                <a:gd name="T2" fmla="*/ 551 w 1310"/>
                <a:gd name="T3" fmla="*/ 1280 h 1280"/>
                <a:gd name="T4" fmla="*/ 587 w 1310"/>
                <a:gd name="T5" fmla="*/ 575 h 1280"/>
                <a:gd name="T6" fmla="*/ 657 w 1310"/>
                <a:gd name="T7" fmla="*/ 1259 h 1280"/>
                <a:gd name="T8" fmla="*/ 502 w 1310"/>
                <a:gd name="T9" fmla="*/ 0 h 1280"/>
              </a:gdLst>
              <a:ahLst/>
              <a:cxnLst>
                <a:cxn ang="0">
                  <a:pos x="T0" y="T1"/>
                </a:cxn>
                <a:cxn ang="0">
                  <a:pos x="T2" y="T3"/>
                </a:cxn>
                <a:cxn ang="0">
                  <a:pos x="T4" y="T5"/>
                </a:cxn>
                <a:cxn ang="0">
                  <a:pos x="T6" y="T7"/>
                </a:cxn>
                <a:cxn ang="0">
                  <a:pos x="T8" y="T9"/>
                </a:cxn>
              </a:cxnLst>
              <a:rect l="0" t="0" r="r" b="b"/>
              <a:pathLst>
                <a:path w="1310" h="1280">
                  <a:moveTo>
                    <a:pt x="502" y="0"/>
                  </a:moveTo>
                  <a:cubicBezTo>
                    <a:pt x="0" y="806"/>
                    <a:pt x="551" y="1280"/>
                    <a:pt x="551" y="1280"/>
                  </a:cubicBezTo>
                  <a:cubicBezTo>
                    <a:pt x="462" y="1051"/>
                    <a:pt x="587" y="575"/>
                    <a:pt x="587" y="575"/>
                  </a:cubicBezTo>
                  <a:cubicBezTo>
                    <a:pt x="550" y="788"/>
                    <a:pt x="657" y="1259"/>
                    <a:pt x="657" y="1259"/>
                  </a:cubicBezTo>
                  <a:cubicBezTo>
                    <a:pt x="1310" y="557"/>
                    <a:pt x="502" y="0"/>
                    <a:pt x="502"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3" name="Freeform 9"/>
            <p:cNvSpPr/>
            <p:nvPr/>
          </p:nvSpPr>
          <p:spPr bwMode="auto">
            <a:xfrm>
              <a:off x="2050" y="2088"/>
              <a:ext cx="1324" cy="850"/>
            </a:xfrm>
            <a:custGeom>
              <a:avLst/>
              <a:gdLst>
                <a:gd name="T0" fmla="*/ 374 w 1026"/>
                <a:gd name="T1" fmla="*/ 0 h 659"/>
                <a:gd name="T2" fmla="*/ 0 w 1026"/>
                <a:gd name="T3" fmla="*/ 74 h 659"/>
                <a:gd name="T4" fmla="*/ 813 w 1026"/>
                <a:gd name="T5" fmla="*/ 659 h 659"/>
                <a:gd name="T6" fmla="*/ 993 w 1026"/>
                <a:gd name="T7" fmla="*/ 637 h 659"/>
                <a:gd name="T8" fmla="*/ 475 w 1026"/>
                <a:gd name="T9" fmla="*/ 279 h 659"/>
                <a:gd name="T10" fmla="*/ 1026 w 1026"/>
                <a:gd name="T11" fmla="*/ 547 h 659"/>
                <a:gd name="T12" fmla="*/ 374 w 1026"/>
                <a:gd name="T13" fmla="*/ 0 h 659"/>
              </a:gdLst>
              <a:ahLst/>
              <a:cxnLst>
                <a:cxn ang="0">
                  <a:pos x="T0" y="T1"/>
                </a:cxn>
                <a:cxn ang="0">
                  <a:pos x="T2" y="T3"/>
                </a:cxn>
                <a:cxn ang="0">
                  <a:pos x="T4" y="T5"/>
                </a:cxn>
                <a:cxn ang="0">
                  <a:pos x="T6" y="T7"/>
                </a:cxn>
                <a:cxn ang="0">
                  <a:pos x="T8" y="T9"/>
                </a:cxn>
                <a:cxn ang="0">
                  <a:pos x="T10" y="T11"/>
                </a:cxn>
                <a:cxn ang="0">
                  <a:pos x="T12" y="T13"/>
                </a:cxn>
              </a:cxnLst>
              <a:rect l="0" t="0" r="r" b="b"/>
              <a:pathLst>
                <a:path w="1026" h="659">
                  <a:moveTo>
                    <a:pt x="374" y="0"/>
                  </a:moveTo>
                  <a:cubicBezTo>
                    <a:pt x="169" y="0"/>
                    <a:pt x="0" y="74"/>
                    <a:pt x="0" y="74"/>
                  </a:cubicBezTo>
                  <a:cubicBezTo>
                    <a:pt x="248" y="574"/>
                    <a:pt x="601" y="659"/>
                    <a:pt x="813" y="659"/>
                  </a:cubicBezTo>
                  <a:cubicBezTo>
                    <a:pt x="922" y="659"/>
                    <a:pt x="993" y="637"/>
                    <a:pt x="993" y="637"/>
                  </a:cubicBezTo>
                  <a:cubicBezTo>
                    <a:pt x="778" y="597"/>
                    <a:pt x="475" y="279"/>
                    <a:pt x="475" y="279"/>
                  </a:cubicBezTo>
                  <a:cubicBezTo>
                    <a:pt x="620" y="407"/>
                    <a:pt x="1026" y="547"/>
                    <a:pt x="1026" y="547"/>
                  </a:cubicBezTo>
                  <a:cubicBezTo>
                    <a:pt x="904" y="102"/>
                    <a:pt x="615" y="0"/>
                    <a:pt x="374"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4" name="Freeform 10"/>
            <p:cNvSpPr/>
            <p:nvPr/>
          </p:nvSpPr>
          <p:spPr bwMode="auto">
            <a:xfrm>
              <a:off x="2273" y="2988"/>
              <a:ext cx="920" cy="486"/>
            </a:xfrm>
            <a:custGeom>
              <a:avLst/>
              <a:gdLst>
                <a:gd name="T0" fmla="*/ 422 w 713"/>
                <a:gd name="T1" fmla="*/ 0 h 377"/>
                <a:gd name="T2" fmla="*/ 0 w 713"/>
                <a:gd name="T3" fmla="*/ 328 h 377"/>
                <a:gd name="T4" fmla="*/ 267 w 713"/>
                <a:gd name="T5" fmla="*/ 377 h 377"/>
                <a:gd name="T6" fmla="*/ 713 w 713"/>
                <a:gd name="T7" fmla="*/ 138 h 377"/>
                <a:gd name="T8" fmla="*/ 343 w 713"/>
                <a:gd name="T9" fmla="*/ 207 h 377"/>
                <a:gd name="T10" fmla="*/ 312 w 713"/>
                <a:gd name="T11" fmla="*/ 207 h 377"/>
                <a:gd name="T12" fmla="*/ 688 w 713"/>
                <a:gd name="T13" fmla="*/ 81 h 377"/>
                <a:gd name="T14" fmla="*/ 422 w 713"/>
                <a:gd name="T15" fmla="*/ 0 h 3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3" h="377">
                  <a:moveTo>
                    <a:pt x="422" y="0"/>
                  </a:moveTo>
                  <a:cubicBezTo>
                    <a:pt x="131" y="0"/>
                    <a:pt x="0" y="328"/>
                    <a:pt x="0" y="328"/>
                  </a:cubicBezTo>
                  <a:cubicBezTo>
                    <a:pt x="101" y="363"/>
                    <a:pt x="190" y="377"/>
                    <a:pt x="267" y="377"/>
                  </a:cubicBezTo>
                  <a:cubicBezTo>
                    <a:pt x="586" y="377"/>
                    <a:pt x="713" y="138"/>
                    <a:pt x="713" y="138"/>
                  </a:cubicBezTo>
                  <a:cubicBezTo>
                    <a:pt x="619" y="201"/>
                    <a:pt x="419" y="207"/>
                    <a:pt x="343" y="207"/>
                  </a:cubicBezTo>
                  <a:cubicBezTo>
                    <a:pt x="324" y="207"/>
                    <a:pt x="312" y="207"/>
                    <a:pt x="312" y="207"/>
                  </a:cubicBezTo>
                  <a:cubicBezTo>
                    <a:pt x="437" y="201"/>
                    <a:pt x="688" y="81"/>
                    <a:pt x="688" y="81"/>
                  </a:cubicBezTo>
                  <a:cubicBezTo>
                    <a:pt x="588" y="23"/>
                    <a:pt x="500" y="0"/>
                    <a:pt x="422"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5" name="Freeform 14"/>
            <p:cNvSpPr/>
            <p:nvPr/>
          </p:nvSpPr>
          <p:spPr bwMode="auto">
            <a:xfrm>
              <a:off x="4150" y="3063"/>
              <a:ext cx="658" cy="332"/>
            </a:xfrm>
            <a:custGeom>
              <a:avLst/>
              <a:gdLst>
                <a:gd name="T0" fmla="*/ 189 w 510"/>
                <a:gd name="T1" fmla="*/ 0 h 258"/>
                <a:gd name="T2" fmla="*/ 1 w 510"/>
                <a:gd name="T3" fmla="*/ 54 h 258"/>
                <a:gd name="T4" fmla="*/ 22 w 510"/>
                <a:gd name="T5" fmla="*/ 53 h 258"/>
                <a:gd name="T6" fmla="*/ 276 w 510"/>
                <a:gd name="T7" fmla="*/ 134 h 258"/>
                <a:gd name="T8" fmla="*/ 0 w 510"/>
                <a:gd name="T9" fmla="*/ 98 h 258"/>
                <a:gd name="T10" fmla="*/ 258 w 510"/>
                <a:gd name="T11" fmla="*/ 258 h 258"/>
                <a:gd name="T12" fmla="*/ 510 w 510"/>
                <a:gd name="T13" fmla="*/ 154 h 258"/>
                <a:gd name="T14" fmla="*/ 189 w 510"/>
                <a:gd name="T15" fmla="*/ 0 h 2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0" h="258">
                  <a:moveTo>
                    <a:pt x="189" y="0"/>
                  </a:moveTo>
                  <a:cubicBezTo>
                    <a:pt x="76" y="0"/>
                    <a:pt x="1" y="54"/>
                    <a:pt x="1" y="54"/>
                  </a:cubicBezTo>
                  <a:cubicBezTo>
                    <a:pt x="8" y="53"/>
                    <a:pt x="15" y="53"/>
                    <a:pt x="22" y="53"/>
                  </a:cubicBezTo>
                  <a:cubicBezTo>
                    <a:pt x="123" y="53"/>
                    <a:pt x="276" y="134"/>
                    <a:pt x="276" y="134"/>
                  </a:cubicBezTo>
                  <a:cubicBezTo>
                    <a:pt x="195" y="100"/>
                    <a:pt x="0" y="98"/>
                    <a:pt x="0" y="98"/>
                  </a:cubicBezTo>
                  <a:cubicBezTo>
                    <a:pt x="81" y="220"/>
                    <a:pt x="174" y="258"/>
                    <a:pt x="258" y="258"/>
                  </a:cubicBezTo>
                  <a:cubicBezTo>
                    <a:pt x="396" y="258"/>
                    <a:pt x="510" y="154"/>
                    <a:pt x="510" y="154"/>
                  </a:cubicBezTo>
                  <a:cubicBezTo>
                    <a:pt x="391" y="34"/>
                    <a:pt x="278" y="0"/>
                    <a:pt x="189"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6" name="Freeform 15"/>
            <p:cNvSpPr/>
            <p:nvPr/>
          </p:nvSpPr>
          <p:spPr bwMode="auto">
            <a:xfrm>
              <a:off x="3800" y="2036"/>
              <a:ext cx="1163" cy="970"/>
            </a:xfrm>
            <a:custGeom>
              <a:avLst/>
              <a:gdLst>
                <a:gd name="T0" fmla="*/ 899 w 901"/>
                <a:gd name="T1" fmla="*/ 0 h 752"/>
                <a:gd name="T2" fmla="*/ 0 w 901"/>
                <a:gd name="T3" fmla="*/ 675 h 752"/>
                <a:gd name="T4" fmla="*/ 527 w 901"/>
                <a:gd name="T5" fmla="*/ 349 h 752"/>
                <a:gd name="T6" fmla="*/ 68 w 901"/>
                <a:gd name="T7" fmla="*/ 741 h 752"/>
                <a:gd name="T8" fmla="*/ 221 w 901"/>
                <a:gd name="T9" fmla="*/ 752 h 752"/>
                <a:gd name="T10" fmla="*/ 899 w 901"/>
                <a:gd name="T11" fmla="*/ 0 h 752"/>
              </a:gdLst>
              <a:ahLst/>
              <a:cxnLst>
                <a:cxn ang="0">
                  <a:pos x="T0" y="T1"/>
                </a:cxn>
                <a:cxn ang="0">
                  <a:pos x="T2" y="T3"/>
                </a:cxn>
                <a:cxn ang="0">
                  <a:pos x="T4" y="T5"/>
                </a:cxn>
                <a:cxn ang="0">
                  <a:pos x="T6" y="T7"/>
                </a:cxn>
                <a:cxn ang="0">
                  <a:pos x="T8" y="T9"/>
                </a:cxn>
                <a:cxn ang="0">
                  <a:pos x="T10" y="T11"/>
                </a:cxn>
              </a:cxnLst>
              <a:rect l="0" t="0" r="r" b="b"/>
              <a:pathLst>
                <a:path w="901" h="752">
                  <a:moveTo>
                    <a:pt x="899" y="0"/>
                  </a:moveTo>
                  <a:cubicBezTo>
                    <a:pt x="67" y="41"/>
                    <a:pt x="0" y="675"/>
                    <a:pt x="0" y="675"/>
                  </a:cubicBezTo>
                  <a:cubicBezTo>
                    <a:pt x="121" y="497"/>
                    <a:pt x="527" y="349"/>
                    <a:pt x="527" y="349"/>
                  </a:cubicBezTo>
                  <a:cubicBezTo>
                    <a:pt x="354" y="429"/>
                    <a:pt x="68" y="741"/>
                    <a:pt x="68" y="741"/>
                  </a:cubicBezTo>
                  <a:cubicBezTo>
                    <a:pt x="123" y="749"/>
                    <a:pt x="173" y="752"/>
                    <a:pt x="221" y="752"/>
                  </a:cubicBezTo>
                  <a:cubicBezTo>
                    <a:pt x="901" y="752"/>
                    <a:pt x="899" y="0"/>
                    <a:pt x="899"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7" name="Freeform 16"/>
            <p:cNvSpPr/>
            <p:nvPr/>
          </p:nvSpPr>
          <p:spPr bwMode="auto">
            <a:xfrm>
              <a:off x="3192" y="2828"/>
              <a:ext cx="935" cy="1491"/>
            </a:xfrm>
            <a:custGeom>
              <a:avLst/>
              <a:gdLst>
                <a:gd name="T0" fmla="*/ 345 w 725"/>
                <a:gd name="T1" fmla="*/ 0 h 1156"/>
                <a:gd name="T2" fmla="*/ 340 w 725"/>
                <a:gd name="T3" fmla="*/ 182 h 1156"/>
                <a:gd name="T4" fmla="*/ 323 w 725"/>
                <a:gd name="T5" fmla="*/ 231 h 1156"/>
                <a:gd name="T6" fmla="*/ 213 w 725"/>
                <a:gd name="T7" fmla="*/ 110 h 1156"/>
                <a:gd name="T8" fmla="*/ 142 w 725"/>
                <a:gd name="T9" fmla="*/ 28 h 1156"/>
                <a:gd name="T10" fmla="*/ 119 w 725"/>
                <a:gd name="T11" fmla="*/ 45 h 1156"/>
                <a:gd name="T12" fmla="*/ 228 w 725"/>
                <a:gd name="T13" fmla="*/ 273 h 1156"/>
                <a:gd name="T14" fmla="*/ 226 w 725"/>
                <a:gd name="T15" fmla="*/ 274 h 1156"/>
                <a:gd name="T16" fmla="*/ 136 w 725"/>
                <a:gd name="T17" fmla="*/ 196 h 1156"/>
                <a:gd name="T18" fmla="*/ 44 w 725"/>
                <a:gd name="T19" fmla="*/ 119 h 1156"/>
                <a:gd name="T20" fmla="*/ 43 w 725"/>
                <a:gd name="T21" fmla="*/ 119 h 1156"/>
                <a:gd name="T22" fmla="*/ 37 w 725"/>
                <a:gd name="T23" fmla="*/ 189 h 1156"/>
                <a:gd name="T24" fmla="*/ 187 w 725"/>
                <a:gd name="T25" fmla="*/ 347 h 1156"/>
                <a:gd name="T26" fmla="*/ 183 w 725"/>
                <a:gd name="T27" fmla="*/ 348 h 1156"/>
                <a:gd name="T28" fmla="*/ 43 w 725"/>
                <a:gd name="T29" fmla="*/ 278 h 1156"/>
                <a:gd name="T30" fmla="*/ 40 w 725"/>
                <a:gd name="T31" fmla="*/ 278 h 1156"/>
                <a:gd name="T32" fmla="*/ 85 w 725"/>
                <a:gd name="T33" fmla="*/ 364 h 1156"/>
                <a:gd name="T34" fmla="*/ 312 w 725"/>
                <a:gd name="T35" fmla="*/ 613 h 1156"/>
                <a:gd name="T36" fmla="*/ 270 w 725"/>
                <a:gd name="T37" fmla="*/ 1156 h 1156"/>
                <a:gd name="T38" fmla="*/ 572 w 725"/>
                <a:gd name="T39" fmla="*/ 1154 h 1156"/>
                <a:gd name="T40" fmla="*/ 544 w 725"/>
                <a:gd name="T41" fmla="*/ 499 h 1156"/>
                <a:gd name="T42" fmla="*/ 715 w 725"/>
                <a:gd name="T43" fmla="*/ 164 h 1156"/>
                <a:gd name="T44" fmla="*/ 688 w 725"/>
                <a:gd name="T45" fmla="*/ 143 h 1156"/>
                <a:gd name="T46" fmla="*/ 633 w 725"/>
                <a:gd name="T47" fmla="*/ 179 h 1156"/>
                <a:gd name="T48" fmla="*/ 494 w 725"/>
                <a:gd name="T49" fmla="*/ 276 h 1156"/>
                <a:gd name="T50" fmla="*/ 479 w 725"/>
                <a:gd name="T51" fmla="*/ 275 h 1156"/>
                <a:gd name="T52" fmla="*/ 357 w 725"/>
                <a:gd name="T53" fmla="*/ 3 h 1156"/>
                <a:gd name="T54" fmla="*/ 345 w 725"/>
                <a:gd name="T55"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25" h="1156">
                  <a:moveTo>
                    <a:pt x="345" y="0"/>
                  </a:moveTo>
                  <a:cubicBezTo>
                    <a:pt x="313" y="0"/>
                    <a:pt x="325" y="97"/>
                    <a:pt x="340" y="182"/>
                  </a:cubicBezTo>
                  <a:cubicBezTo>
                    <a:pt x="345" y="216"/>
                    <a:pt x="338" y="231"/>
                    <a:pt x="323" y="231"/>
                  </a:cubicBezTo>
                  <a:cubicBezTo>
                    <a:pt x="297" y="231"/>
                    <a:pt x="247" y="183"/>
                    <a:pt x="213" y="110"/>
                  </a:cubicBezTo>
                  <a:cubicBezTo>
                    <a:pt x="182" y="45"/>
                    <a:pt x="158" y="28"/>
                    <a:pt x="142" y="28"/>
                  </a:cubicBezTo>
                  <a:cubicBezTo>
                    <a:pt x="130" y="28"/>
                    <a:pt x="122" y="38"/>
                    <a:pt x="119" y="45"/>
                  </a:cubicBezTo>
                  <a:cubicBezTo>
                    <a:pt x="112" y="61"/>
                    <a:pt x="238" y="264"/>
                    <a:pt x="228" y="273"/>
                  </a:cubicBezTo>
                  <a:cubicBezTo>
                    <a:pt x="227" y="273"/>
                    <a:pt x="227" y="274"/>
                    <a:pt x="226" y="274"/>
                  </a:cubicBezTo>
                  <a:cubicBezTo>
                    <a:pt x="218" y="274"/>
                    <a:pt x="177" y="235"/>
                    <a:pt x="136" y="196"/>
                  </a:cubicBezTo>
                  <a:cubicBezTo>
                    <a:pt x="95" y="157"/>
                    <a:pt x="53" y="119"/>
                    <a:pt x="44" y="119"/>
                  </a:cubicBezTo>
                  <a:cubicBezTo>
                    <a:pt x="43" y="119"/>
                    <a:pt x="43" y="119"/>
                    <a:pt x="43" y="119"/>
                  </a:cubicBezTo>
                  <a:cubicBezTo>
                    <a:pt x="27" y="123"/>
                    <a:pt x="0" y="136"/>
                    <a:pt x="37" y="189"/>
                  </a:cubicBezTo>
                  <a:cubicBezTo>
                    <a:pt x="75" y="242"/>
                    <a:pt x="195" y="332"/>
                    <a:pt x="187" y="347"/>
                  </a:cubicBezTo>
                  <a:cubicBezTo>
                    <a:pt x="186" y="348"/>
                    <a:pt x="185" y="348"/>
                    <a:pt x="183" y="348"/>
                  </a:cubicBezTo>
                  <a:cubicBezTo>
                    <a:pt x="163" y="348"/>
                    <a:pt x="76" y="280"/>
                    <a:pt x="43" y="278"/>
                  </a:cubicBezTo>
                  <a:cubicBezTo>
                    <a:pt x="42" y="278"/>
                    <a:pt x="41" y="278"/>
                    <a:pt x="40" y="278"/>
                  </a:cubicBezTo>
                  <a:cubicBezTo>
                    <a:pt x="7" y="278"/>
                    <a:pt x="21" y="323"/>
                    <a:pt x="85" y="364"/>
                  </a:cubicBezTo>
                  <a:cubicBezTo>
                    <a:pt x="150" y="407"/>
                    <a:pt x="311" y="454"/>
                    <a:pt x="312" y="613"/>
                  </a:cubicBezTo>
                  <a:cubicBezTo>
                    <a:pt x="313" y="772"/>
                    <a:pt x="270" y="1156"/>
                    <a:pt x="270" y="1156"/>
                  </a:cubicBezTo>
                  <a:cubicBezTo>
                    <a:pt x="572" y="1154"/>
                    <a:pt x="572" y="1154"/>
                    <a:pt x="572" y="1154"/>
                  </a:cubicBezTo>
                  <a:cubicBezTo>
                    <a:pt x="572" y="1154"/>
                    <a:pt x="471" y="746"/>
                    <a:pt x="544" y="499"/>
                  </a:cubicBezTo>
                  <a:cubicBezTo>
                    <a:pt x="617" y="253"/>
                    <a:pt x="725" y="202"/>
                    <a:pt x="715" y="164"/>
                  </a:cubicBezTo>
                  <a:cubicBezTo>
                    <a:pt x="711" y="149"/>
                    <a:pt x="700" y="143"/>
                    <a:pt x="688" y="143"/>
                  </a:cubicBezTo>
                  <a:cubicBezTo>
                    <a:pt x="668" y="143"/>
                    <a:pt x="644" y="158"/>
                    <a:pt x="633" y="179"/>
                  </a:cubicBezTo>
                  <a:cubicBezTo>
                    <a:pt x="617" y="210"/>
                    <a:pt x="554" y="276"/>
                    <a:pt x="494" y="276"/>
                  </a:cubicBezTo>
                  <a:cubicBezTo>
                    <a:pt x="489" y="276"/>
                    <a:pt x="484" y="276"/>
                    <a:pt x="479" y="275"/>
                  </a:cubicBezTo>
                  <a:cubicBezTo>
                    <a:pt x="415" y="262"/>
                    <a:pt x="403" y="27"/>
                    <a:pt x="357" y="3"/>
                  </a:cubicBezTo>
                  <a:cubicBezTo>
                    <a:pt x="352" y="1"/>
                    <a:pt x="348" y="0"/>
                    <a:pt x="345"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grpSp>
      <p:sp>
        <p:nvSpPr>
          <p:cNvPr id="4" name="Teardrop 50"/>
          <p:cNvSpPr/>
          <p:nvPr/>
        </p:nvSpPr>
        <p:spPr>
          <a:xfrm rot="13500000">
            <a:off x="1930398" y="2036001"/>
            <a:ext cx="2206287" cy="2206287"/>
          </a:xfrm>
          <a:prstGeom prst="teardrop">
            <a:avLst/>
          </a:prstGeom>
          <a:solidFill>
            <a:srgbClr val="3DB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5" name="Teardrop 51"/>
          <p:cNvSpPr/>
          <p:nvPr/>
        </p:nvSpPr>
        <p:spPr>
          <a:xfrm rot="13543884">
            <a:off x="3875274" y="2036001"/>
            <a:ext cx="2206287" cy="2206287"/>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6" name="Teardrop 52"/>
          <p:cNvSpPr/>
          <p:nvPr/>
        </p:nvSpPr>
        <p:spPr>
          <a:xfrm rot="2700000">
            <a:off x="5820150" y="2036001"/>
            <a:ext cx="2206287" cy="2206287"/>
          </a:xfrm>
          <a:prstGeom prst="teardrop">
            <a:avLst/>
          </a:prstGeom>
          <a:solidFill>
            <a:srgbClr val="3DB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7" name="Teardrop 53"/>
          <p:cNvSpPr/>
          <p:nvPr/>
        </p:nvSpPr>
        <p:spPr>
          <a:xfrm rot="2700000">
            <a:off x="7765026" y="2036001"/>
            <a:ext cx="2206287" cy="2206287"/>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3" name="内容占位符 2"/>
          <p:cNvSpPr>
            <a:spLocks noGrp="1"/>
          </p:cNvSpPr>
          <p:nvPr>
            <p:ph idx="1"/>
          </p:nvPr>
        </p:nvSpPr>
        <p:spPr>
          <a:xfrm>
            <a:off x="3562087" y="2060848"/>
            <a:ext cx="2103452" cy="1429617"/>
          </a:xfrm>
        </p:spPr>
        <p:txBody>
          <a:bodyPr>
            <a:noAutofit/>
          </a:body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谢</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8" name="内容占位符 2"/>
          <p:cNvSpPr txBox="1">
            <a:spLocks/>
          </p:cNvSpPr>
          <p:nvPr/>
        </p:nvSpPr>
        <p:spPr>
          <a:xfrm>
            <a:off x="1561083" y="2060848"/>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谢</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9" name="内容占位符 2"/>
          <p:cNvSpPr txBox="1">
            <a:spLocks/>
          </p:cNvSpPr>
          <p:nvPr/>
        </p:nvSpPr>
        <p:spPr>
          <a:xfrm>
            <a:off x="5593531" y="2071391"/>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观</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10" name="内容占位符 2"/>
          <p:cNvSpPr txBox="1">
            <a:spLocks/>
          </p:cNvSpPr>
          <p:nvPr/>
        </p:nvSpPr>
        <p:spPr>
          <a:xfrm>
            <a:off x="7609755" y="2071391"/>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看</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0" end="0"/>
                                            </p:txEl>
                                          </p:spTgt>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 calcmode="lin" valueType="num">
                                      <p:cBhvr>
                                        <p:cTn id="21" dur="1000" fill="hold"/>
                                        <p:tgtEl>
                                          <p:spTgt spid="9"/>
                                        </p:tgtEl>
                                        <p:attrNameLst>
                                          <p:attrName>style.rotation</p:attrName>
                                        </p:attrNameLst>
                                      </p:cBhvr>
                                      <p:tavLst>
                                        <p:tav tm="0">
                                          <p:val>
                                            <p:fltVal val="90"/>
                                          </p:val>
                                        </p:tav>
                                        <p:tav tm="100000">
                                          <p:val>
                                            <p:fltVal val="0"/>
                                          </p:val>
                                        </p:tav>
                                      </p:tavLst>
                                    </p:anim>
                                    <p:animEffect transition="in" filter="fade">
                                      <p:cBhvr>
                                        <p:cTn id="22" dur="1000"/>
                                        <p:tgtEl>
                                          <p:spTgt spid="9"/>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1000" fill="hold"/>
                                        <p:tgtEl>
                                          <p:spTgt spid="10"/>
                                        </p:tgtEl>
                                        <p:attrNameLst>
                                          <p:attrName>ppt_w</p:attrName>
                                        </p:attrNameLst>
                                      </p:cBhvr>
                                      <p:tavLst>
                                        <p:tav tm="0">
                                          <p:val>
                                            <p:fltVal val="0"/>
                                          </p:val>
                                        </p:tav>
                                        <p:tav tm="100000">
                                          <p:val>
                                            <p:strVal val="#ppt_w"/>
                                          </p:val>
                                        </p:tav>
                                      </p:tavLst>
                                    </p:anim>
                                    <p:anim calcmode="lin" valueType="num">
                                      <p:cBhvr>
                                        <p:cTn id="26" dur="1000" fill="hold"/>
                                        <p:tgtEl>
                                          <p:spTgt spid="10"/>
                                        </p:tgtEl>
                                        <p:attrNameLst>
                                          <p:attrName>ppt_h</p:attrName>
                                        </p:attrNameLst>
                                      </p:cBhvr>
                                      <p:tavLst>
                                        <p:tav tm="0">
                                          <p:val>
                                            <p:fltVal val="0"/>
                                          </p:val>
                                        </p:tav>
                                        <p:tav tm="100000">
                                          <p:val>
                                            <p:strVal val="#ppt_h"/>
                                          </p:val>
                                        </p:tav>
                                      </p:tavLst>
                                    </p:anim>
                                    <p:anim calcmode="lin" valueType="num">
                                      <p:cBhvr>
                                        <p:cTn id="27" dur="1000" fill="hold"/>
                                        <p:tgtEl>
                                          <p:spTgt spid="10"/>
                                        </p:tgtEl>
                                        <p:attrNameLst>
                                          <p:attrName>style.rotation</p:attrName>
                                        </p:attrNameLst>
                                      </p:cBhvr>
                                      <p:tavLst>
                                        <p:tav tm="0">
                                          <p:val>
                                            <p:fltVal val="90"/>
                                          </p:val>
                                        </p:tav>
                                        <p:tav tm="100000">
                                          <p:val>
                                            <p:fltVal val="0"/>
                                          </p:val>
                                        </p:tav>
                                      </p:tavLst>
                                    </p:anim>
                                    <p:animEffect transition="in" filter="fade">
                                      <p:cBhvr>
                                        <p:cTn id="28"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P spid="9" grpId="0"/>
      <p:bldP spid="10"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434</TotalTime>
  <Words>8789</Words>
  <Application>Microsoft Office PowerPoint</Application>
  <PresentationFormat>自定义</PresentationFormat>
  <Paragraphs>319</Paragraphs>
  <Slides>74</Slides>
  <Notes>0</Notes>
  <HiddenSlides>0</HiddenSlides>
  <MMClips>0</MMClips>
  <ScaleCrop>false</ScaleCrop>
  <HeadingPairs>
    <vt:vector size="4" baseType="variant">
      <vt:variant>
        <vt:lpstr>主题</vt:lpstr>
      </vt:variant>
      <vt:variant>
        <vt:i4>1</vt:i4>
      </vt:variant>
      <vt:variant>
        <vt:lpstr>幻灯片标题</vt:lpstr>
      </vt:variant>
      <vt:variant>
        <vt:i4>74</vt:i4>
      </vt:variant>
    </vt:vector>
  </HeadingPairs>
  <TitlesOfParts>
    <vt:vector size="75"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301</cp:revision>
  <dcterms:created xsi:type="dcterms:W3CDTF">2021-04-02T06:41:31Z</dcterms:created>
  <dcterms:modified xsi:type="dcterms:W3CDTF">2023-08-26T00:52:29Z</dcterms:modified>
</cp:coreProperties>
</file>